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  <p:sldMasterId id="2147483686" r:id="rId2"/>
  </p:sldMasterIdLst>
  <p:notesMasterIdLst>
    <p:notesMasterId r:id="rId54"/>
  </p:notesMasterIdLst>
  <p:sldIdLst>
    <p:sldId id="778" r:id="rId3"/>
    <p:sldId id="342" r:id="rId4"/>
    <p:sldId id="564" r:id="rId5"/>
    <p:sldId id="296" r:id="rId6"/>
    <p:sldId id="632" r:id="rId7"/>
    <p:sldId id="554" r:id="rId8"/>
    <p:sldId id="597" r:id="rId9"/>
    <p:sldId id="315" r:id="rId10"/>
    <p:sldId id="316" r:id="rId11"/>
    <p:sldId id="317" r:id="rId12"/>
    <p:sldId id="692" r:id="rId13"/>
    <p:sldId id="694" r:id="rId14"/>
    <p:sldId id="634" r:id="rId15"/>
    <p:sldId id="635" r:id="rId16"/>
    <p:sldId id="636" r:id="rId17"/>
    <p:sldId id="637" r:id="rId18"/>
    <p:sldId id="638" r:id="rId19"/>
    <p:sldId id="639" r:id="rId20"/>
    <p:sldId id="640" r:id="rId21"/>
    <p:sldId id="641" r:id="rId22"/>
    <p:sldId id="642" r:id="rId23"/>
    <p:sldId id="643" r:id="rId24"/>
    <p:sldId id="644" r:id="rId25"/>
    <p:sldId id="645" r:id="rId26"/>
    <p:sldId id="646" r:id="rId27"/>
    <p:sldId id="647" r:id="rId28"/>
    <p:sldId id="648" r:id="rId29"/>
    <p:sldId id="649" r:id="rId30"/>
    <p:sldId id="650" r:id="rId31"/>
    <p:sldId id="633" r:id="rId32"/>
    <p:sldId id="631" r:id="rId33"/>
    <p:sldId id="667" r:id="rId34"/>
    <p:sldId id="670" r:id="rId35"/>
    <p:sldId id="668" r:id="rId36"/>
    <p:sldId id="677" r:id="rId37"/>
    <p:sldId id="672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91" r:id="rId52"/>
    <p:sldId id="56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6C503E-9934-455B-9FCB-E2A6F9310211}">
          <p14:sldIdLst>
            <p14:sldId id="778"/>
            <p14:sldId id="342"/>
            <p14:sldId id="564"/>
            <p14:sldId id="296"/>
            <p14:sldId id="632"/>
            <p14:sldId id="554"/>
            <p14:sldId id="597"/>
            <p14:sldId id="315"/>
            <p14:sldId id="316"/>
            <p14:sldId id="317"/>
            <p14:sldId id="692"/>
            <p14:sldId id="694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33"/>
            <p14:sldId id="631"/>
            <p14:sldId id="667"/>
            <p14:sldId id="670"/>
            <p14:sldId id="668"/>
            <p14:sldId id="677"/>
            <p14:sldId id="672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6" orient="horz" pos="1207" userDrawn="1">
          <p15:clr>
            <a:srgbClr val="A4A3A4"/>
          </p15:clr>
        </p15:guide>
        <p15:guide id="7" orient="horz" pos="323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  <p15:guide id="9" orient="horz" pos="3997" userDrawn="1">
          <p15:clr>
            <a:srgbClr val="A4A3A4"/>
          </p15:clr>
        </p15:guide>
        <p15:guide id="10" orient="horz" pos="1026" userDrawn="1">
          <p15:clr>
            <a:srgbClr val="A4A3A4"/>
          </p15:clr>
        </p15:guide>
        <p15:guide id="11" orient="horz" pos="1389" userDrawn="1">
          <p15:clr>
            <a:srgbClr val="A4A3A4"/>
          </p15:clr>
        </p15:guide>
        <p15:guide id="12" orient="horz" pos="1684" userDrawn="1">
          <p15:clr>
            <a:srgbClr val="A4A3A4"/>
          </p15:clr>
        </p15:guide>
        <p15:guide id="13" pos="3454" userDrawn="1">
          <p15:clr>
            <a:srgbClr val="A4A3A4"/>
          </p15:clr>
        </p15:guide>
        <p15:guide id="14" orient="horz" pos="3861" userDrawn="1">
          <p15:clr>
            <a:srgbClr val="A4A3A4"/>
          </p15:clr>
        </p15:guide>
        <p15:guide id="15" orient="horz" pos="1298" userDrawn="1">
          <p15:clr>
            <a:srgbClr val="A4A3A4"/>
          </p15:clr>
        </p15:guide>
        <p15:guide id="16" orient="horz" pos="14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EAEAEA"/>
    <a:srgbClr val="1F2563"/>
    <a:srgbClr val="B63053"/>
    <a:srgbClr val="0D132D"/>
    <a:srgbClr val="7A7A86"/>
    <a:srgbClr val="4490C4"/>
    <a:srgbClr val="C8E9F8"/>
    <a:srgbClr val="AAAAB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68" y="306"/>
      </p:cViewPr>
      <p:guideLst>
        <p:guide orient="horz" pos="2137"/>
        <p:guide pos="3840"/>
        <p:guide pos="325"/>
        <p:guide pos="7355"/>
        <p:guide orient="horz" pos="1207"/>
        <p:guide orient="horz" pos="323"/>
        <p:guide orient="horz" pos="754"/>
        <p:guide orient="horz" pos="3997"/>
        <p:guide orient="horz" pos="1026"/>
        <p:guide orient="horz" pos="1389"/>
        <p:guide orient="horz" pos="1684"/>
        <p:guide pos="3454"/>
        <p:guide orient="horz" pos="3861"/>
        <p:guide orient="horz" pos="1298"/>
        <p:guide orient="horz" pos="14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884"/>
    </p:cViewPr>
  </p:sorterViewPr>
  <p:notesViewPr>
    <p:cSldViewPr snapToGrid="0" showGuides="1">
      <p:cViewPr varScale="1">
        <p:scale>
          <a:sx n="85" d="100"/>
          <a:sy n="85" d="100"/>
        </p:scale>
        <p:origin x="325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31T05:24:44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4004 14658 0,'0'35'266,"0"0"-250,0 107-1,0-107 1,0 71-1,0 0 1,0-18-16,0-35 16,0 17-1,0 107 1,0-107 0,0 318-1,18-123 32,-1-36-31,-17-141-1,0 36 1,0-36 0,0 53-1,0-35 1,0 70-1,0-52 1,0-36 0,0-53-1,0 71 1,0-53 0,0 70-1,0-87 16,0 70-15,0-89-16,0 89 16,0-88 15,0-1 16,0 36 0,0 0-32,0-35 17,0-1-1,18-17 47</inkml:trace>
  <inkml:trace contextRef="#ctx0" brushRef="#br0" timeOffset="2033.47">3422 17833 0,'53'-18'125,"17"18"-110,-52 0 1,123-17 0,-88 17-1,123 0 1,-105 0 0,158 0-1,142 35 32,-318-17-31,52-1-16,-69 1 15,-1-18 1,71 0-16,-53 0 16,35 0-1,88 0-15,-34 0 16,-90 0-1,-16 0-15,52 0 16,-53 17 0,36-17-16,35 18 15,-18-18 1,18 18-16,299 17 31,-228-35 0,70 18-15,-36-18 0,142 17-1,-212-17 1,318 0 0,-371 0-1,88 0-15,-105 0 16,-1 18-1,195-18 1,-159 0 0,158 0-1,-193 18 1,211 17 0,159 18 30,-176-18-30,-36-35 0,18 18-1,-106-18 1,-53 0 0,-35 0-1,0 0 1,53 0-1,70 0 1,-34 0 0,-54-18-1,-71 0 1,19 18 0,-19 0-1,36-35 1,-35 35 46,-18-17 16,0-1-62</inkml:trace>
  <inkml:trace contextRef="#ctx0" brushRef="#br0" timeOffset="6479.64">2081 17145 0,'18'0'141,"0"-18"-110,-1 1-15,1-1 15,0 18-15,-1-18-1,1 1 1,17-18 0,-17 35-1,-1-18-15,1 18 16,17-53-1,54-18-15,-37 36 16,-16 18 0,52-54-16,0 18 15,-17 18 1,52-18-16,-88 35 16,1-17-1,52 0 1,53-36 15,-106 53-15,53-17-16,71-35 15,-124 52 1,107-35 0,-107 35-16,18 18 15,35-53 1,0 36-1,53-18 1,0 17 0,71-35-1,53 18 1,-160 35 0,107 0-1,-124 0-15,53 0 31,71 0-31,-106 0 16,-35 0 0,52 0-16,-105 0 0,-1 0 31,36 35-15,-35-17-16,193 158 31,-52-70-16,18-18 1,-89-17 0,35 34-1,-17-16 1,0 17 0,-18-18-1,-35-35 16,0 0-15,35-1 0,36 37-1,-107-89 1,107 53 0,35-1-1,105 1 1,-229-35-1,107-18 1,16 0 0,-87 0-1,17-18 1,71 1-16,-71-1 16,-53 18-1,36-35 16,52 0-15,1-1 0,70-17-1,0-17 1,-71 17 0,-35 18-16,1-18 31,-36 0-16,52-18-15,-16 18 32,-1-17-17,-35 52 1,70-70 0,-105 70-1,141-105 1,-1-1 15,-87 89-15,-36 0-16,18-1 15,53-52 1,17 35 0,-34-17-1,16-1 1,-52 36-1,0 0 1,35-18 0,-17 0-1,35 18 1,0-36 0,17 18 30,-17 0-30,-53 36 0,53-19-1,-71 19 1,124-36 0,-142 53-1,124-18 1,-88 0-1,53 18 1,-71 0 0,54 0-1,-19 0 1,18 18 0,1-18-1,-89 18-15,123 70 47,-70-70-31,71 70-16,-107-88 15,54 53 1,-1 0-16,-52-36 16,0 19-1,-1-19-15,1 1 16,17 17-1,-17-17 1,17-1 0,-17 1-1,17-18 1,0 18 0,-17-18 30,-1 0-30,1 0 0,53 0-1,-36-18 1,18 0 0,-36 18-1,1 0 1,0-17-1,-1 17 1,-17-18 0,18 0-1,0 18 1,-1 0 0,-17-17 15</inkml:trace>
  <inkml:trace contextRef="#ctx0" brushRef="#br1" timeOffset="26399.32">1288 16422 0,'17'0'328,"1"17"-281,17 1-15,0-18-17,-17 0 1,17 0 46,-17 0-46,0 0-16,-1 0 16,1 0-1,0 0 1,-1 0-1,1 0 17,0 18-17,-1-18 1,1 0 31,-1 0-32,1 0 1,0 0 15,17 0-15,-17 0 15,-1 0-15,1 0-1,0 0 1,-1 0-16,1 0 31,-1 0-15,1 0 0,17 0-1,-17 0 1,53 0 15,87 0-15,-87 0-1,-1 0 1,-17 0 0,0 0-1,-17 0 1,16 0-1,19 0 1,17 0 0,36 0-1,-18 0 1,-18 0 0,-53 0-1,36 0 1,-36 0 15,53 0-15,-53 0-1,18 0-15,71 0 16,-89 0 0,35 0-16,36-18 15,124 18 1,-195 0-16,0 0 15,18-18 1,-35 18 0,70 0-1,-53 0 1,177 0 0,-142 0-1,89 0 1,-124 0-1,89 0 17,-89 0-17,142 0 1,-124 0 0,88 0-1,-71 0 1,18 0-1,1 0-15,-36 0 16,123 0 0,-106 0-16,-52 0 15,35 0 1,-18 0-16,1 0 16,87 0 15,-17 0 0,-71 0-31,18 0 16,71 0-1,-89 0 1,124 0 0,-89 0-1,71 0 1,-88 0-1,88 0 1,-105 0 0,158 0-1,-36 0 17,-52 0-17,-18 0 16,-70 0-15,229 0 0,-106 0-1,-53 0 1,-17 0 0,-1 0-1,89 0 1,-88 0-1,105 0 1,-141 0 0,106 0-1,1 0 1,-72 0 0,195 0 30,-54 18-30,-70-18 0,36 0-1,-1 0 1,-17 18 0,-18-18-1,-35 0 1,-18 0-1,0 0 1,18 0 0,-18 17-1,18-17 1,229 18 0,-247-18-1,89 0-15,-124 0 16,17 0-1,19 0 1,-72 0 0,89 0-1,-53 0 1,70 18 0,-105-18-1,352 17 1,-176-17-1,-35 0 1,-106 0-16,-18 0 16,54 0-1,-1 0 1,-53 0 0,124 0-1,158 0 32,-123 0-31,-141 0-1,124 0 1,-107 0 0,71 0-1,-88 0 1,88 0-1,-88 18 1,124-18 0,-71 0-1,-1 0 1,-52 0 0,106 0-1,-106 0 16,0 0-15,-18 0 0,18 0-16,-35 0 15,-1 0 1,19 0 0,-1 0-1,-17 0 1,34 0-1,-16 0 1,-19 0 0,1 0-1</inkml:trace>
  <inkml:trace contextRef="#ctx0" brushRef="#br1" timeOffset="42652.61">3122 16475 0,'0'35'187,"-18"0"-155,18-17-17,-17 0 17,17-36 61,0-35-77,0 35 0,0-52-1,0 52 32,0 1-31,0 34 93,0 36-93,0-18-1,0-17 1,0-53 46,0 17-46,0-17 0,17 0-16,1 35 15,-18-18 1,18 18-16,-1 0 31</inkml:trace>
  <inkml:trace contextRef="#ctx0" brushRef="#br1" timeOffset="44510.58">6350 16457 0,'18'-18'47,"-18"1"-31,17-18 15,-17 70 47,-35 53-62,17-53-1,18-17 1,0-36 46,0 1-46,18-19 0,0-17-1,-1 18 1,-17 18 0,0-19-1,0 89 48,18-106 15</inkml:trace>
  <inkml:trace contextRef="#ctx0" brushRef="#br1" timeOffset="46322.07">10054 16492 0,'35'-70'125,"18"-18"-94,-53 105 31,0 54-46,0 35 0,0-36-1,0 1 1,0-54 0,0 19-1,0-125 32,0 72-31,0-1-16,0 1 15,18 17 142,-18-36-126</inkml:trace>
  <inkml:trace contextRef="#ctx0" brushRef="#br1" timeOffset="58572.05">4710 16069 0,'0'-35'109,"17"-18"-78,1 0 0,-18 35-15,0 1 0,0 34 15,0 19-15,0-1-1,0 0 1,0-35 109,0-18-94</inkml:trace>
  <inkml:trace contextRef="#ctx0" brushRef="#br1" timeOffset="60027.67">7973 17251 0,'17'0'47,"-17"70"16,0-52-48,0 17-15,0-52 110,0-36-95,36 35 1,-36 0 0,0 54 46,0-1-46,0-17-1,0-36 63,0 0-46</inkml:trace>
  <inkml:trace contextRef="#ctx0" brushRef="#br1" timeOffset="62016.4">12471 15275 0,'0'53'141,"-18"71"-110,18-89 0,0-88 79,18 35-95,-18-17 1,0 106 93,0-54-62,0-52 16</inkml:trace>
  <inkml:trace contextRef="#ctx0" brushRef="#br1" timeOffset="69698.97">1288 17145 0,'17'0'47,"1"0"-32,0 0-15,17 0 16,-18 0 0,19 0-1,52 0 16,-53 0-15,1 0 0,34-18-1,-17 1 1,18-1 0,70-35 15,-53 53 0,-71-17-15,54-19-1,-53 36 1,52-17 0,-52-1-1,52 0 1,-52 1-1,176-71 1,-176 52 0,35 19-1,-36-1 1,19 0 0,-1 1-1,0-1 16,0 0-31,-35 1 16,18 17 0,17 0-1,-17-18 1,35 0 0,-18 1-1,36-1 1,-18-17-1,0 35 1,17-18 15,-17 1-15,-35 17 0,17-18-1,-17 18 1,52-35 15,-35 17-15,71 0-1,-71 1 1,36-1 0,-18 18-1,18-35 1,-36 35-1,0 0 1,18-18 0,35 1-1,-53-19 1,1 19-16,-19 17 16,54-18 30,-18 18-30,-35-18 0,52 1-1,-52 17 1,35-18 0,-18 0-16,-17 18 15,34-17 16,-16 17-15,-19 0-16,1 0 16,0-18-1,-1 18 1,19-17 0,-1 17-1,-18 0-15,1 0 31,17-18-31,-17 18 16,0 0 0,-1 0-16,1 0 15,17 0 1,0 0 15,-17 0-15,17 0-16,-17 0 15,35 0 17,-35 0-17,-1 0-15,19 0 16,-19 0 0,18 0 30,1 0-30,-1 0 0,-17 0-1,17 0 1,-17 18 0,17-18-1,-18 0 1,19 17-1,-19 1 1,19-18-16,-1 0 16,-17 0-1,-1 17 1,19 1 0,-1-18-1,-18 18 16,19-18-15,-1 35 0,-17-35-1,35 18 1,-36-1 0,18 1-1,-17 0 1,0-18-16,17 17 15,18 19 17,0-19-17,-36-17 1,54 35 0,-36-35-1,-17 18 1,17 0 15,-17-18-15,-1 0-1,19 17 1,-1 1 0,-17-18-1,-1 18 1,36-1-1,-17 1 17,-1-18-17,-18 0 1,1 18 0,17-1 15,1 1-16,-19-18 1,19 17 0,16 19 15,-34-36-15,0 0-16,-1 17 15,19 1 1,-19-18-1,1 18 1,17-18 0,-17 17-1,0-17 1,-1 18 0,89 35-1,-88-35 1,52-1 15,-35-17-15,18 18-1,-35-1-15,0-17 16,17 36 0,-17-19-1,17-17 1,18 18-1,17-18 1,-70 18 0,88 17-1,-70-35 1,35 35 0,-35-17-1,35-1 32,-18-17-31,-17 0-1,-1 18 1,1 0-16,-1-18 16,1 0 15,0 0-16,-1 0 1,1 17 0,0-17-1,-1 18 1,1-18 0,0 35 15,-1-35 0,36 18-31,-18-18 16,1 18-1,-19-18-15,54 0 32,-36 0-17,-17 0 1,35 0-1,-36 0 1,54 0 0,17 0 15,-70 0-15,17 0-1,18 0-15,-35 0 16,17 0-1,0 0 1,0 0 0,-17 0-16,35 0 15,-35 0 1,34 0 0,-34 0-1,17 0 1,18 0-1,-35-18 1,53 18 0,-54 0-1,36-18 1,18 18 15,-36-17-15,-17-1 15,17 18-15,-35-18-1,70 1 1,-52-1 0,17 18-1,1-18 1,17 1-1,-36-1 1,18 1 0,1-1-1,-1 18 1,0-18 0,-17 18-1,17-35 16,0 35-15,18-35 0,-17 17 15,-19 18-15,1 0-16,17-18 15,0 18 1,-35-17-16,53-1 15,-35 1 1,35-1 0,-35 0-1,52-17 1,-17 17 0,-53 1-1,88-19 32,-35 19-31,-35 17-1,35-36 1,0 19 15,-36-1-15,36 1-16,-35 17 15,-1-18 1,36 0-16,124-70 16,-142 53-1,18 17-15,18 1 16,-19-19 0,142-70 15,-105 71 0,-19 0-15,18 0-1,-35 35 1,36-36 0,-54 1-1,0 17 1,36-17-1,-36 17 1,0 1 0,53-18-1,-52-1 1,52-17 0,-70 53-1,52-53 16,18 18-15,-70 18 0,52-19-1,-52 36 1,17-17-16,36-36 31,-18 0-15,0 18-1,0-1 1,35-34 0,0-1 15,-53 53-15,71-52 15,0 17 0,-71 18-15,36-18-1,-54 53 1,72-71 0,-36 36-1,17-18 1,-17 18-1,123-71 1,-87 18 0,-1 17-1,-35 54-15,53-72 32,-54 54-17,54-35 1,-17 17 15,122-71-15,-140 89-1,17-18 1,-53 35 0,18-17-16,18 0 15,-54 17 1,19-17-16,34 0 15,-35 17 1,1-17-16,52-1 16,-70 19-1,17-1-15,53-35 16,0 0 0,71-35 15,-106 70 0,-18 1-31,53-54 16,1 18-1,16-35-15,-34 35 16,-36 18 0,106-71-1,-88 71 1,71-36-1,-71 36 1,52-36 0,72-52-1,-142 88 1,71-54 0,-88 72-1,17-1 1,35-52 15,-52 52-31,0 0 16,17 1-1</inkml:trace>
  <inkml:trace contextRef="#ctx0" brushRef="#br1" timeOffset="76540.6">8008 17339 0,'0'-18'31,"0"1"-16,0-1 17,18 0 30,17-52-31,-17 35-15,-18 52 62,0 1-62,-18 52-1,18-34 17,0-54 30,0 36 48</inkml:trace>
  <inkml:trace contextRef="#ctx0" brushRef="#br1" timeOffset="83049.47">9772 16563 0,'35'70'172,"-35"1"-141,0-53 0,0-36 172,0-88-172,0 71-15,18-18 0,-18 35-1,0-17 1,0 53 46,0 70-30,0 0-1,0-35-15,0-18-1,0 18 16,0-35-15,0-36 47,0 1-48,0-1 16</inkml:trace>
  <inkml:trace contextRef="#ctx0" brushRef="#br2" timeOffset="92049.17">9825 16669 0,'0'-18'63,"0"-70"-32,-18-36-15,18 1 15,0 88 0,0 17-31,0 0 16,0 54 31,-17 34-32,-1 54 1,0-107-1,18 36-15,0-35 16,18-159 93,-18 123-93,0 36 31,0 35-31,0-36 15</inkml:trace>
  <inkml:trace contextRef="#ctx0" brushRef="#br2" timeOffset="93282.27">10389 16069 0,'0'35'94,"0"18"-79,0 18-15,-17 17 16,17-70-1,0 17 1,17-106 47,1-70-32,-18 106-31,18-36 15,-18 124 48,0-35-47,0 105-1,0-105 1,0 35-1,0-71 17,17-52-17,-17 17 1,18-18 0,-18 159 62,0-70-63,0 35 1</inkml:trace>
  <inkml:trace contextRef="#ctx0" brushRef="#br2" timeOffset="97716.5">13794 15716 0,'0'18'94,"0"52"-78,-18 36-16,0-53 15,1-18 1,17 18-1,0-70 32,17-71-31,-17 52 0,53-105-1,-53 124 1,0 69 46,0-16-46,0 34 0,0-52-1,0-36 32,0-70-31,18 0-1,0 88-15,-18-35 16,0 17 0,0 53 46,-18 71-46,-35 0-1,35-53 1,18-36 0,0-52 15,18-35-16,-18 34 1,0 54 47,0 0-32,18-36 31,-18 0-46,17 1-16,36-54 16,-35 36-1,17-18 1,-35 35-1,0 71 48,0-88 46</inkml:trace>
  <inkml:trace contextRef="#ctx0" brushRef="#br2" timeOffset="101690.85">6050 16122 0,'0'53'125,"-53"141"-109,53-176-16,53-71 62,71-106-31,-107 124-31,1-36 16,-18 106 125,18-35-94,-18-17-32,0-1 1</inkml:trace>
  <inkml:trace contextRef="#ctx0" brushRef="#br2" timeOffset="102982.66">6791 16598 0,'0'0'94,"0"18"-63,-18 52 0,-35 1-15,36-36-1,34-52 48,36-36-48,-53 17 1,36 1 0,-72 141 46,19-35-31,17-54-15,35-140 47,-17 105-48,-1-17 1,1 35-16,-18 17 62,-35 72-46,35-36 15,0-89 32,0 19-48</inkml:trace>
  <inkml:trace contextRef="#ctx0" brushRef="#br2" timeOffset="106635.02">2205 16863 0,'0'17'125,"17"89"-94,1-88 1,0-53 30,-18-36-46,0 53 15,0 89 16,0-36-16</inkml:trace>
  <inkml:trace contextRef="#ctx0" brushRef="#br2" timeOffset="114068.09">1940 17427 0,'18'-17'94,"17"-1"-79,0 0 1,1-35 0,-19 53-1,1-17 17,17-19-17,1 1 32,-19 18-31,1-1-16,17-17 31,0-1 0,-35 19-15,18 17-16,0-18 15,35-35 1,-36 18 0,1 35-1,52-35 1,-52 17 0,35-17-1,-35 35 1,35-36-16,-18 19 47,-18 17-32,19-35-15,-1 17 16,-17 0 0,35-17-1,-36 35 1,19-18-1,-19 18 1,36-35 0,-35 35-1,17-35 1,36 17 15,-54 0 0,124-17-15,-88 0 0,0 35-1,18-18 1,17-17 0,-18 35-1,19-35 1,-54 35-1,53-18-15,36-17 32,-1 17-17,53-35 17,-158 53-17,17 0 1,36-17-16,-36-1 31,71 0-15,-18 1-1,-17-1 1,-18 18 0,-18 0-1,0 0 1,142-18-1,-72 18 1,-69 0 0,34 0-1,-34 0 1,-19 0-16,18 0 16,-17 0-1,53 0 1,-54 0 15,19 0-15,-1 0-1,18 0 1,-36 0 0,19 0-1,-19 0 1,19 0-1,17 0 17,-18 0-17,-18 0 1,1 0 0,17 0-16,36 18 31,-53-18 0,-1 0-15,1 18-1,-1-18 1,1 0 0,0 17-1,-1-17 1,1 0-1,17 18 1,-17-18 0,0 0-1,-1 0 1,1 18 0,-1-1 15,19 1 0,-19-18-15,19 18-1,-19-18 1,1 17 0,0-17-1,87 53 1,-87-53-1,-18 18 1,18-1-16,-1-17 16,1 0-1,0 18 1,-1-18 0,36 35 15,-18-35 0,-17 18-15,17 17 15,-17-35-15,0 18-16,17 17 15,-17-17 1,-1-18-16,36 17 15,0 1 1,-18 0 0,-17-18-1,17 17 1,1-17 0,-1 18-1,-18 0 16,1-18-15,0 0 0,17 17-1,0-17 1,1 18-16,-1-18 31,-18 18-15,1-18-1,70 17 1,-70-17 0,17 35-1,-17-35 1,-1 0 0,1 0-1,0 18 1,70-18 31,18 18-32,-71-1 1,-17-17 0,-1 18-1,54-18 1,-53 0-1,70 0 1,-18 18 15,-34-18-15,-1 17 0,18 1-1,70-18 32,-105 0-31,17 0-16,-17 0 15,35 0 1,0 0-16,-18 0 16,0 0-1,53 0-15,-70 0 16,0 0-1,52 0-15,18 0 32,-35 0-17,-35 0 1,70 0 0,36 0 30,-71 0-30,-36 0 0,36-18-1,-18 1 1,1 17 0,-1-18-1,18 0 1,-35 18-1,17-17 1,18-1 0,-36 18-1,54-53 1,-53 36 0,-1-1-1,18 18 16,-35-18-31,18 18 16,17-17 0,-17-1-1,0 0 17,-1 18-17,1-17 1,0-19-1,-1 36 17,1 0-17,-1-17-15,1 17 16,-18-18 0,35 0-1,18 1 32,18-18-31,-18-1 15,-36 36-15,1 0-16,17-17 15,1 17 1,-19-18-16,19 0 31,-19 18-15,1 0-1,35-17 48,-36-1-32,1 18-15,17 0 15,1-18 0,-19 1-15,1 17-16,-1-18 15,19 18 1,-19 0 0,-17-17-1,18 17-15,0 0 32,17-18-17,0 0 1,-17 18 15,0 0-15,-1-17-1,18 17 1,-17-18 0,0 0-1,-1 18 1,1 0-16,0-17 31,-1 17-15,19 0-1,-19-18 1,1 0 0,-1 18-1,1 0 1,0 0 15,-1-35-15,19 35-1,-19 0 1,-17-18 0,18 18-1,17 0 1,-35-17-1,18 17-15,-1 0 32,19-18-17,-19 1 17,1 17-17,53-18 16,-19 0-15,-34 18 0,0-17-1,17 17 1,0-18-16,-17 18 16,17-18-1,18 1 1,-35-1-1,-1 18-15,54-35 32,-53 35-17,17 0 1,18-18 0,17-17 15,-52 35 0,0-18-31,-1 18 31,19-17-15,-1 17 0,-17-18-1,-1 18 1,1 0-1,17-18-15,-17 1 32,17-1-17,-17 18 1,17-18 0,0 18 15,-17-17 0,17-1-31,-17 18 16,17-17-1,-17 17 1,17 0 0,-17-18-1,17 18 1,-18 0-1,19 0 1,-19 0 0,19-18-1,-1 18 1,0-17 0,-17 17-1,17 0 16,-17 0-15,-1 0 0,36-18-1,0 18 17,-35-18-17,0 18-15,17-17 16,-18 17-1,36 0 1,-17 0 0,-19 0-1,1 0 1,17 0 0,-17 0-1,17 0 16,0 0 1,18 0-17,0 0 17,141 106-1,-176-106-16,17 17-15,-17 18 16,17-17 0,0-18-1,1 18 1,-1-1 0,0 1-1,36 53 32,-36-54-31,-17 1-16,-1-1 15,54 1 1,-36 17-16,18-17 16,-18 0-1,18 35-15,-17-53 16,16 35-1,1 0-15,-17-17 16,52 35 0,-71-53-1,125 53 1,-107-18 0,18-17-1,-18-1 1,18 1 15,0 17-15,17-17-1,-52-18 1,70 35 0,0 18-1,71 0 1,0 0-1,-106-36 1,53 1 0,-89 0-1,54-1 1,-53 1 0,105 17-1,-17 18 1,53 0 15,-124-35-15,71 17-1,-89-35 1,107 53 0,-71-53-1,53 35 1,17-17-1,-52 17 1,17-17 0,-35-1-1,-18 1-15,-17-18 16,35 35 0,-18-17-1,18-18 32,-36 0-31,1 0-1,-18 18 17,18-18-17</inkml:trace>
  <inkml:trace contextRef="#ctx0" brushRef="#br3" timeOffset="138716.43">2275 16704 0,'0'-18'62,"0"1"-15,0 34-16,0 142 0,-17-106-15,-1 71 0,18 17-1,0-106-15,0-17 16,0-54 46,35-140-30,1-53-1,-19 123 0,-17 123 47</inkml:trace>
  <inkml:trace contextRef="#ctx0" brushRef="#br3" timeOffset="139571.62">3193 15716 0,'0'18'79,"0"35"-64,0 123 1,0-123-1,0-18-15,0 54 16,0-54 0,0 35-1,0-17 1,0 36 0,0-19 15,0-52 63,0-1-79,17-17 32</inkml:trace>
  <inkml:trace contextRef="#ctx0" brushRef="#br3" timeOffset="140615.35">4868 15699 0,'0'53'32,"-17"-36"-1,17 71-15,-18 36-1,0-71 1,18-18-16,0 53 15,-17-35 1,-1 0 0,18-18-1,18-35-15,-1 0 16,1-106 15</inkml:trace>
  <inkml:trace contextRef="#ctx0" brushRef="#br3" timeOffset="141355">6438 16175 0,'0'70'93,"0"19"-77,0-19-16,0 71 31,-17-35-15,17-88-1,35-54 48</inkml:trace>
  <inkml:trace contextRef="#ctx0" brushRef="#br3" timeOffset="142232.99">7849 16633 0,'0'71'62,"0"17"-46,0 106-1,-53 212 1,53-247 0,18 229-1,-18-335 1,0 0-16,0-18 16,0-17 15,18-36 0,-1 0-15,1-35-1,0-17 1,-18 34 0</inkml:trace>
  <inkml:trace contextRef="#ctx0" brushRef="#br3" timeOffset="143302.54">10142 15998 0,'18'0'31,"-18"71"-15,0-53-1,0 211 1,0-176 15,0 0-15,0-18-1,53-88 79,123-141-78</inkml:trace>
  <inkml:trace contextRef="#ctx0" brushRef="#br3" timeOffset="144066.15">11589 14975 0,'0'36'16,"0"17"15,0-36 31,0 1-46,0 0 0,0 17-1,0 71 17,0 70-17,0 89 1,0-54-1,0-87 1,0-71-16,0 0 16,17-53 15,1-124 0,0 71-15,-18 36-1,17-1 17</inkml:trace>
  <inkml:trace contextRef="#ctx0" brushRef="#br3" timeOffset="144667.28">12859 15064 0,'17'0'16,"-17"17"-1,18 19 1,-18 69-1,0-16 1,-18 16 0,1 1-1,-1-35 1,18-89 62</inkml:trace>
  <inkml:trace contextRef="#ctx0" brushRef="#br3" timeOffset="145432.04">13970 15628 0,'0'71'94,"0"70"-78,-18-18-1,18-17 1,0-35-1,18-54 1,-18 1 0,0-1-1,18-17 1,-18 0 0,17 0-1,-17-17 1,18 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31T05:28:16.641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7743 14288 0,'0'158'188,"0"36"-157,0-106 0,0-105 79</inkml:trace>
  <inkml:trace contextRef="#ctx0" brushRef="#br0" timeOffset="1453.33">8608 14093 0,'17'53'141,"-17"0"-125,0-35-16,0 17 15,18 1 1,0-19 0,-18 1-1,0 17-15,0-17 16,0 17-1,17-35 1,-17 18 0,0 35 46,0 17-31</inkml:trace>
  <inkml:trace contextRef="#ctx0" brushRef="#br0" timeOffset="7202.14">12259 11889 0,'0'17'438,"0"1"-423,0 17 1,0 18-1,0-35 17,0-54 202,18 36-218,-1-17-16,-17-36 15,0 35 1,0-17 0,18 17-1,-18 71 173,0 35-157,-18-70-15</inkml:trace>
  <inkml:trace contextRef="#ctx0" brushRef="#br0" timeOffset="12545.96">11642 8537 0,'17'0'31,"89"0"0,0 35-31,-53-17 16,17-18-1,72 0 1,-107 0 0,18 0-16,0 0 15,-36 0 1,36 0-1,-35 0 1,-1 0 0,-17 35 140,0 1-140,0 140-1,0 0 1,0-105-1,0 194 1,0-177 0,-17 18-16,-18 211 31,35-140-15,0-36-1,0 53 1,0 17 15,0 54-15,0 17-1,0 0 1,0 18-16,0-212 16,0 54-1,0 157-15,0-16 16,0-178-1,-18 336 1,18-335 0,0 282-1,0-317 1,0 229 0,0-194-1,0 70 1,0 0 31,0-52-32,0-71 1,0 123 0,0-105-1,-18 105 1,18-105-1,0 105 1,0-158 0,0 123-1,0-124 1,0 36 0,0-17 15,-17-36 31,-19 0-30,1 0-17,-18-18-15,0 0 16,0 1-1,-35-54-15,18 53 16,70 1 0,-36 17-16,-17-18 15,36 1 1,-1 17 0,1-18-1,17 0 1,-53 1 15,53-1-15,-18 18-16,0 0 15,1-35 1,-19 35 0,36-18-1,-17-35 173,17 0-173,0-35 1,17-35 0,19-89-1,-19 159 1,1-212-1,-18 160 1,0-248 0,0 194-1,0-106-15,0-211 32,0 265-17,0 105 1,0 0-16,0-106 31,0-17-15,-18 0-1,18 35 1,0 17 0,0-17-1,18 35 1,17-52-1,-17-124 1,-18 246 0,0-122-1,18 140 1,-18 1-16,0-107 16,0 89-1,0-106 16,0 0 1,17 53-17,-17 35 1,0-17 0,0 34-1,18 19 1,-1-1-1,-17-17 1,18 53 0,-18-36-1,0 18 1,18-53 0,-1 1 15,-17 69 0,18-17-31,-18 1 16,0 34-1,0-35-15,0 18 16,0 17 0,0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31T05:30:54.86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7585 10037 0,'17'0'110,"1"0"-95,0 0-15,17 0 31,53 0-15,-17 0 0,70 0-1,-88 0-15,70 0 16,-52 0 0,87 0-1,-122 0 1,87 0 15,-35 0 0,-70 0-15,0 0-16,140 0 16,-52 0-1,0 0 1,-35 0-1,17 0 1,18 0 0,-53 0-1,52 35 1,-69-18 0,87 19-1,-105-36 16,176 17-31,-53 19 47,-106-36-31,-17 0-16,35 0 16,-18 0-1,-17 0 1,-1 0-1,1 0-15,0 0 16,-1 0 0,19 0-1,-1 0 1,-18 0 0,1 0-1,35 0 16,-35 0 1,-1 0-32,1 0 15,0 0 17,-1 0-1,-17 35 94,0 106-110,0-123 1,0 88 0,0-54-1,0 72 1,0-71 0,0 17-1,-17-34 1,17 17-1,-18-36 17,0-17 30,-17 0-31,0 0 1,-36 0-17,54 0 1,-230 0 0,194 0-16,-53 0 15,53 0 1,18 0-1,-54 0 1,54 0 0,-124 35-1,89-35 1,-36 18 0,53-18-1,0 0-15,-88 0 31,71 0-15,-107-18 0,1 1-1,140 17 1,-52 0 0,71 0-1,-124 0 1,35-18-1,-159 1 1,248 17 0,-1 0-16,0 0 15,1 0 1,-19 0-16,19 0 62,-1 0-15,0-18 0,18 0 31,0-17-46,0-53-17,36-18 16,-19 53 1,1 35-17,-18-17 1,0 18 0,0-19-1,18-34 1,-1 17-16,-17 0 31,0 35-15,0 1-1,0-1 1,0 0 31,0 1-16,0-1 16,0 0 0</inkml:trace>
  <inkml:trace contextRef="#ctx0" brushRef="#br0" timeOffset="6293.83">5256 13053 0,'0'17'93,"0"19"-61,0 52-17,18-35 1,0 70 0,-1-17 15,-17-88-16,0 17-15,0-17 47,0-1 31,18 1-31,0-18-31,17 0-16,-17 0 16,140 18-1,-140-18 1,52 35-1,-17-35 1,0 0 0,-17 0 15,-19 0 0,18-18 125,-17 1-156,0-19 16,-1 19 0,-17-54-16,18 18 15,-18 18 1,0-106 0,0 123-1,0-105 1,0 17 31,0 88-32,0-17-15,0-18 16,0 0 0,0 0-1,0-17 1,0 52-1,0-17 1,-35 35 31,-18 0-16,18 0 0,-36 17 1,36 1-32,-1-18 15,-16 0 1,34 0-16,-17 0 16,-1 0-1,1 0 1,17 0-1,1 0 1,-1 0 0,1 0-1</inkml:trace>
  <inkml:trace contextRef="#ctx0" brushRef="#br0" timeOffset="9935.99">8661 12929 0,'0'18'63,"0"17"-48,17 142 1,19-107-1,-19 142 1,-17-142 0,0 54-16,0-71 15,0-36 1,0 54-16,0-53 31,0 35-15,0-36 46,36 89-30,-36 17-1,0-17-16,0-70 1,70-36 15,-35 0-15,36 0 0,176-124-1,-177 71 1,-52 53-1,0-17 17,17 17-17,-17-18 1,-1 18 0,1-18 15,0 18-16,-1-17-15,54-1 16,-71 0 0,17 18-16,19 0 31,-19 0-15,36 0 15,-53-17 0,18 17-15,-1 0 15,1 0-15,0-18 15,-18 0-16,0 1-15,0-1 16,0-17 0,0 0-16,0-54 15,-36 1 1,36 18 0,-17-19-1,-1-105 32,18 106-31,-17 0-16,17 53 15,0 17 1,0-35-16,-18 36 31,18-19-15,-18 19 15,1 17 47,-54-18-47,-52-17 1,52 35-17,-88-36 1,1 36 0,122 0-16,-17 0 15,-35 0 1,53-17-16,-18 17 31,-71 0-15,107 0-1,-18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31T05:32:27.02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6015 18 0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64683-A37A-4A50-9F84-2AAD8D67C743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A85C2-0AC7-49B6-89C4-46BDD32E8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8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3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58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5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6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2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2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42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9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5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3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64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92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474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2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67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66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62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855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379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92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158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47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466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84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78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207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16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861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043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505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48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baseline="0" dirty="0">
                <a:sym typeface="Wingdings" panose="05000000000000000000" pitchFamily="2" charset="2"/>
              </a:rPr>
              <a:t>마지막으로 브라이틱스 </a:t>
            </a:r>
            <a:r>
              <a:rPr lang="en-US" altLang="ko-KR" b="0" u="none" baseline="0" dirty="0">
                <a:sym typeface="Wingdings" panose="05000000000000000000" pitchFamily="2" charset="2"/>
              </a:rPr>
              <a:t>AI</a:t>
            </a:r>
            <a:r>
              <a:rPr lang="ko-KR" altLang="en-US" b="0" u="none" baseline="0" dirty="0">
                <a:sym typeface="Wingdings" panose="05000000000000000000" pitchFamily="2" charset="2"/>
              </a:rPr>
              <a:t>를 도입하고 있는 기업들에 대해 </a:t>
            </a:r>
            <a:r>
              <a:rPr lang="ko-KR" altLang="en-US" b="0" u="none" baseline="0" dirty="0" err="1">
                <a:sym typeface="Wingdings" panose="05000000000000000000" pitchFamily="2" charset="2"/>
              </a:rPr>
              <a:t>말씀드리고자</a:t>
            </a:r>
            <a:r>
              <a:rPr lang="ko-KR" altLang="en-US" b="0" u="none" baseline="0" dirty="0">
                <a:sym typeface="Wingdings" panose="05000000000000000000" pitchFamily="2" charset="2"/>
              </a:rPr>
              <a:t> 합니다</a:t>
            </a:r>
            <a:r>
              <a:rPr lang="en-US" altLang="ko-KR" b="0" u="none" baseline="0" dirty="0">
                <a:sym typeface="Wingdings" panose="05000000000000000000" pitchFamily="2" charset="2"/>
              </a:rPr>
              <a:t>.</a:t>
            </a:r>
            <a:endParaRPr lang="en-US" altLang="ko-KR" b="0" u="none" baseline="0" dirty="0"/>
          </a:p>
          <a:p>
            <a:endParaRPr lang="en-US" altLang="ko-KR" b="0" u="none" dirty="0"/>
          </a:p>
          <a:p>
            <a:r>
              <a:rPr lang="en-US" altLang="ko-KR" b="0" u="none" dirty="0"/>
              <a:t>Data</a:t>
            </a:r>
            <a:r>
              <a:rPr lang="en-US" altLang="ko-KR" b="0" u="none" baseline="0" dirty="0"/>
              <a:t> </a:t>
            </a:r>
            <a:r>
              <a:rPr lang="ko-KR" altLang="en-US" b="0" u="none" baseline="0" dirty="0"/>
              <a:t>분석을 업무에 활용하려는 기업들의 관심과 시도는 하루가 다르게 증가하고 있으며</a:t>
            </a:r>
            <a:r>
              <a:rPr lang="en-US" altLang="ko-KR" b="0" u="none" baseline="0" dirty="0"/>
              <a:t>,</a:t>
            </a:r>
          </a:p>
          <a:p>
            <a:r>
              <a:rPr lang="ko-KR" altLang="en-US" b="0" u="none" dirty="0"/>
              <a:t>이를 위해 </a:t>
            </a:r>
            <a:r>
              <a:rPr lang="en-US" altLang="ko-KR" b="0" u="none" dirty="0"/>
              <a:t>Brightics AI</a:t>
            </a:r>
            <a:r>
              <a:rPr lang="ko-KR" altLang="en-US" b="0" u="none" dirty="0"/>
              <a:t>를 활용하는 기업들도</a:t>
            </a:r>
            <a:r>
              <a:rPr lang="ko-KR" altLang="en-US" b="0" u="none" baseline="0" dirty="0"/>
              <a:t> 매년 증가하고 있습니다</a:t>
            </a:r>
            <a:r>
              <a:rPr lang="en-US" altLang="ko-KR" b="0" u="none" baseline="0" dirty="0"/>
              <a:t>.</a:t>
            </a:r>
          </a:p>
          <a:p>
            <a:endParaRPr lang="en-US" altLang="ko-KR" b="0" u="none" baseline="0" dirty="0"/>
          </a:p>
          <a:p>
            <a:r>
              <a:rPr lang="ko-KR" altLang="en-US" b="0" u="none" baseline="0" dirty="0"/>
              <a:t>다양한 업종에서 다양한 목적을 가진 기업들이 </a:t>
            </a:r>
            <a:r>
              <a:rPr lang="ko-KR" altLang="en-US" b="0" u="none" baseline="0" dirty="0" err="1"/>
              <a:t>브라이틱스를</a:t>
            </a:r>
            <a:r>
              <a:rPr lang="ko-KR" altLang="en-US" b="0" u="none" baseline="0" dirty="0"/>
              <a:t> 활용해 </a:t>
            </a:r>
            <a:r>
              <a:rPr lang="ko-KR" altLang="en-US" b="0" u="none" baseline="0" dirty="0" err="1"/>
              <a:t>인사이트를</a:t>
            </a:r>
            <a:r>
              <a:rPr lang="ko-KR" altLang="en-US" b="0" u="none" baseline="0" dirty="0"/>
              <a:t> 얻고 있습니다</a:t>
            </a:r>
            <a:r>
              <a:rPr lang="en-US" altLang="ko-KR" b="0" u="none" baseline="0" dirty="0"/>
              <a:t>.</a:t>
            </a:r>
          </a:p>
          <a:p>
            <a:r>
              <a:rPr lang="ko-KR" altLang="en-US" b="0" u="none" baseline="0" dirty="0" err="1"/>
              <a:t>브라이틱스를</a:t>
            </a:r>
            <a:r>
              <a:rPr lang="ko-KR" altLang="en-US" b="0" u="none" baseline="0" dirty="0"/>
              <a:t> 도입하는 기업들은 삼성 </a:t>
            </a:r>
            <a:r>
              <a:rPr lang="ko-KR" altLang="en-US" b="0" u="none" baseline="0" dirty="0" err="1"/>
              <a:t>그룹사</a:t>
            </a:r>
            <a:r>
              <a:rPr lang="ko-KR" altLang="en-US" b="0" u="none" baseline="0" dirty="0"/>
              <a:t> 뿐만 아니라 국내 기업</a:t>
            </a:r>
            <a:r>
              <a:rPr lang="en-US" altLang="ko-KR" b="0" u="none" baseline="0" dirty="0"/>
              <a:t>, </a:t>
            </a:r>
            <a:r>
              <a:rPr lang="ko-KR" altLang="en-US" b="0" u="none" baseline="0" dirty="0"/>
              <a:t>해외 기업</a:t>
            </a:r>
            <a:r>
              <a:rPr lang="en-US" altLang="ko-KR" b="0" u="none" baseline="0" dirty="0"/>
              <a:t>, </a:t>
            </a:r>
            <a:r>
              <a:rPr lang="ko-KR" altLang="en-US" b="0" u="none" baseline="0" dirty="0"/>
              <a:t>공공기관 등</a:t>
            </a:r>
            <a:endParaRPr lang="en-US" altLang="ko-KR" b="0" u="none" baseline="0" dirty="0"/>
          </a:p>
          <a:p>
            <a:r>
              <a:rPr lang="ko-KR" altLang="en-US" b="0" u="none" baseline="0" dirty="0"/>
              <a:t>다양한 분야에 걸쳐있고</a:t>
            </a:r>
            <a:r>
              <a:rPr lang="en-US" altLang="ko-KR" b="0" u="none" baseline="0" dirty="0"/>
              <a:t>, </a:t>
            </a:r>
            <a:r>
              <a:rPr lang="ko-KR" altLang="en-US" b="0" u="none" baseline="0" dirty="0"/>
              <a:t>계속 확산되고 있습니다</a:t>
            </a:r>
            <a:r>
              <a:rPr lang="en-US" altLang="ko-KR" b="0" u="none" baseline="0" dirty="0"/>
              <a:t>.</a:t>
            </a:r>
          </a:p>
          <a:p>
            <a:endParaRPr lang="en-US" altLang="ko-KR" b="0" u="none" baseline="0" dirty="0"/>
          </a:p>
          <a:p>
            <a:r>
              <a:rPr lang="ko-KR" altLang="en-US" b="0" u="none" baseline="0" dirty="0"/>
              <a:t>뒤이어</a:t>
            </a:r>
            <a:r>
              <a:rPr lang="en-US" altLang="ko-KR" b="0" u="none" baseline="0" dirty="0"/>
              <a:t>, </a:t>
            </a:r>
            <a:r>
              <a:rPr lang="ko-KR" altLang="en-US" b="0" u="none" baseline="0" dirty="0" err="1"/>
              <a:t>브라이틱스를</a:t>
            </a:r>
            <a:r>
              <a:rPr lang="ko-KR" altLang="en-US" b="0" u="none" baseline="0" dirty="0"/>
              <a:t> 도입한 공공기관 중 </a:t>
            </a:r>
            <a:r>
              <a:rPr lang="en-US" altLang="ko-KR" b="0" u="none" dirty="0"/>
              <a:t>KEA (</a:t>
            </a:r>
            <a:r>
              <a:rPr lang="ko-KR" altLang="en-US" b="0" u="none" dirty="0"/>
              <a:t>한국전자정보통신산업진흥회</a:t>
            </a:r>
            <a:r>
              <a:rPr lang="en-US" altLang="ko-KR" b="0" u="none" dirty="0"/>
              <a:t>)</a:t>
            </a:r>
            <a:r>
              <a:rPr lang="ko-KR" altLang="en-US" b="0" u="none" dirty="0"/>
              <a:t>의 사례를 통해</a:t>
            </a:r>
            <a:endParaRPr lang="en-US" altLang="ko-KR" b="0" u="none" dirty="0"/>
          </a:p>
          <a:p>
            <a:r>
              <a:rPr lang="ko-KR" altLang="en-US" b="0" u="none" dirty="0"/>
              <a:t>중소 가전 제조기업들은 데이터 분석을 어떻게 활용하고 있는지</a:t>
            </a:r>
            <a:r>
              <a:rPr lang="en-US" altLang="ko-KR" b="0" u="none" dirty="0"/>
              <a:t>, </a:t>
            </a:r>
            <a:r>
              <a:rPr lang="ko-KR" altLang="en-US" b="0" u="none" dirty="0"/>
              <a:t>그리고 어떤 효과를 얻고 있는지에 대해</a:t>
            </a:r>
            <a:endParaRPr lang="en-US" altLang="ko-KR" b="0" u="none" dirty="0"/>
          </a:p>
          <a:p>
            <a:r>
              <a:rPr lang="ko-KR" altLang="en-US" b="0" u="none" dirty="0"/>
              <a:t>직접 </a:t>
            </a:r>
            <a:r>
              <a:rPr lang="ko-KR" altLang="en-US" b="0" u="none" dirty="0" err="1"/>
              <a:t>프로젝를</a:t>
            </a:r>
            <a:r>
              <a:rPr lang="ko-KR" altLang="en-US" b="0" u="none" dirty="0"/>
              <a:t> 수행하신 </a:t>
            </a:r>
            <a:r>
              <a:rPr lang="en-US" altLang="ko-KR" b="0" u="none" dirty="0"/>
              <a:t>KEA</a:t>
            </a:r>
            <a:r>
              <a:rPr lang="ko-KR" altLang="en-US" b="0" u="none" dirty="0"/>
              <a:t> 곽재근 </a:t>
            </a:r>
            <a:r>
              <a:rPr lang="ko-KR" altLang="en-US" b="0" u="none" dirty="0" err="1"/>
              <a:t>센터장께서</a:t>
            </a:r>
            <a:r>
              <a:rPr lang="ko-KR" altLang="en-US" b="0" u="none" dirty="0"/>
              <a:t> 생생하게 들려주시겠습니다</a:t>
            </a:r>
            <a:r>
              <a:rPr lang="en-US" altLang="ko-KR" b="0" u="none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7DA4F0-C006-4BC4-9DB1-6BDAAC62FE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0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41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561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824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03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579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47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042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00E93-87AD-4100-9894-1AE098535D3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03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3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92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44AE3-CCDF-4EEA-B6DA-655A7ABE08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4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SMOTE </a:t>
            </a:r>
            <a:r>
              <a:rPr lang="ko-KR" altLang="en-US" dirty="0"/>
              <a:t>도 </a:t>
            </a:r>
            <a:r>
              <a:rPr lang="en-US" altLang="ko-KR" dirty="0"/>
              <a:t>initial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설정을 예시에서 좌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우로 나누어버리고 잘못 시작해버리면 아무리 새롭게 합성 추출하여도 좋은 샘플링 결과를 얻기 어려움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44AE3-CCDF-4EEA-B6DA-655A7ABE08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7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1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00E93-87AD-4100-9894-1AE098535D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6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3200"/>
          </a:xfrm>
          <a:prstGeom prst="rect">
            <a:avLst/>
          </a:prstGeom>
          <a:gradFill>
            <a:gsLst>
              <a:gs pos="30000">
                <a:srgbClr val="021861"/>
              </a:gs>
              <a:gs pos="0">
                <a:srgbClr val="3259A8"/>
              </a:gs>
              <a:gs pos="10000">
                <a:srgbClr val="D551AC"/>
              </a:gs>
              <a:gs pos="20000">
                <a:srgbClr val="09AFE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2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527051" y="285721"/>
            <a:ext cx="8828616" cy="3693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667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1219031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5892275" y="6420721"/>
            <a:ext cx="39292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1217054"/>
            <a:fld id="{D937E0E5-A56D-4372-A39D-FA63A08071CF}" type="slidenum">
              <a:rPr lang="en-US" altLang="ko-KR" sz="1400" b="1" spc="-67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algn="ctr" defTabSz="1217054"/>
              <a:t>‹#›</a:t>
            </a:fld>
            <a:endParaRPr lang="en-US" altLang="ko-KR" sz="1200" b="1" spc="-67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527052" y="794683"/>
            <a:ext cx="111378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219031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20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7816" y="-30480"/>
            <a:ext cx="12199816" cy="60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1796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4922360" y="6401642"/>
            <a:ext cx="2347285" cy="326455"/>
          </a:xfrm>
          <a:prstGeom prst="rect">
            <a:avLst/>
          </a:prstGeom>
        </p:spPr>
        <p:txBody>
          <a:bodyPr lIns="162531" tIns="81264" rIns="162531" bIns="81264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1219048">
              <a:defRPr/>
            </a:pPr>
            <a:fld id="{4E2E905B-828D-4F20-A1BB-9606BA51BD13}" type="slidenum"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1219048">
                <a:defRPr/>
              </a:pPr>
              <a:t>‹#›</a:t>
            </a:fld>
            <a:r>
              <a:rPr lang="ko-KR" altLang="en-US" sz="86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7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527051" y="285721"/>
            <a:ext cx="8828616" cy="3693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667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1219031"/>
            <a:r>
              <a:rPr lang="ko-KR" altLang="en-US" dirty="0"/>
              <a:t>페이지 제목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5892275" y="6420721"/>
            <a:ext cx="39292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1217054"/>
            <a:fld id="{D937E0E5-A56D-4372-A39D-FA63A08071CF}" type="slidenum">
              <a:rPr lang="en-US" altLang="ko-KR" sz="1400" b="1" spc="-67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algn="ctr" defTabSz="1217054"/>
              <a:t>‹#›</a:t>
            </a:fld>
            <a:endParaRPr lang="en-US" altLang="ko-KR" sz="1200" b="1" spc="-67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527052" y="794683"/>
            <a:ext cx="111378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219031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20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국문 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15pt)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-7816" y="-30480"/>
            <a:ext cx="12199816" cy="60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81157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3200"/>
          </a:xfrm>
          <a:prstGeom prst="rect">
            <a:avLst/>
          </a:prstGeom>
          <a:gradFill>
            <a:gsLst>
              <a:gs pos="30000">
                <a:srgbClr val="021861"/>
              </a:gs>
              <a:gs pos="0">
                <a:srgbClr val="3259A8"/>
              </a:gs>
              <a:gs pos="10000">
                <a:srgbClr val="D551AC"/>
              </a:gs>
              <a:gs pos="20000">
                <a:srgbClr val="09AFE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3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75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4922360" y="6401642"/>
            <a:ext cx="2347285" cy="326455"/>
          </a:xfrm>
          <a:prstGeom prst="rect">
            <a:avLst/>
          </a:prstGeom>
        </p:spPr>
        <p:txBody>
          <a:bodyPr lIns="162531" tIns="81264" rIns="162531" bIns="81264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1219048">
              <a:defRPr/>
            </a:pPr>
            <a:fld id="{4E2E905B-828D-4F20-A1BB-9606BA51BD13}" type="slidenum"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pPr algn="ctr" defTabSz="1219048">
                <a:defRPr/>
              </a:pPr>
              <a:t>‹#›</a:t>
            </a:fld>
            <a:r>
              <a:rPr lang="ko-KR" altLang="en-US" sz="86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/ 75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1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65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7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44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220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hyperlink" Target="https://arxiv.org/abs/1012.259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2.jpe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customXml" Target="../ink/ink4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miniconda/Miniconda3-py38_23.11.0-2-Linux-x86_64.sh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3071995" y="668139"/>
            <a:ext cx="2252540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중간시험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리포트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24389" y="537027"/>
            <a:ext cx="710451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9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E8E18-66E1-B6E2-125F-A4384594FF54}"/>
              </a:ext>
            </a:extLst>
          </p:cNvPr>
          <p:cNvSpPr txBox="1"/>
          <p:nvPr/>
        </p:nvSpPr>
        <p:spPr>
          <a:xfrm>
            <a:off x="1326063" y="1276955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10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786D3-D35A-87E8-689C-F2CA1E6C6E79}"/>
              </a:ext>
            </a:extLst>
          </p:cNvPr>
          <p:cNvSpPr txBox="1"/>
          <p:nvPr/>
        </p:nvSpPr>
        <p:spPr>
          <a:xfrm>
            <a:off x="1343181" y="2016883"/>
            <a:ext cx="872868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11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27FB2-3753-8416-4BBC-F5104C30D4CA}"/>
              </a:ext>
            </a:extLst>
          </p:cNvPr>
          <p:cNvSpPr txBox="1"/>
          <p:nvPr/>
        </p:nvSpPr>
        <p:spPr>
          <a:xfrm>
            <a:off x="1334623" y="3496739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13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4D3C2-56DD-F791-B815-5C45D3BE763F}"/>
              </a:ext>
            </a:extLst>
          </p:cNvPr>
          <p:cNvSpPr txBox="1"/>
          <p:nvPr/>
        </p:nvSpPr>
        <p:spPr>
          <a:xfrm>
            <a:off x="3071995" y="2212529"/>
            <a:ext cx="5318123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Overview &amp; Regression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4D53E-D68B-DDB0-9803-3920CD2354AA}"/>
              </a:ext>
            </a:extLst>
          </p:cNvPr>
          <p:cNvSpPr txBox="1"/>
          <p:nvPr/>
        </p:nvSpPr>
        <p:spPr>
          <a:xfrm>
            <a:off x="1334623" y="2756811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12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6F813-1395-17FC-2FB5-AC854D0C5491}"/>
              </a:ext>
            </a:extLst>
          </p:cNvPr>
          <p:cNvSpPr txBox="1"/>
          <p:nvPr/>
        </p:nvSpPr>
        <p:spPr>
          <a:xfrm>
            <a:off x="3071996" y="5131149"/>
            <a:ext cx="1684885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Mini-Project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60DAB-C1BF-E398-BD2B-57CB9F28BDE1}"/>
              </a:ext>
            </a:extLst>
          </p:cNvPr>
          <p:cNvSpPr txBox="1"/>
          <p:nvPr/>
        </p:nvSpPr>
        <p:spPr>
          <a:xfrm>
            <a:off x="1334623" y="4976595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15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5CE3F-C958-CC78-AC28-7A199CF09F50}"/>
              </a:ext>
            </a:extLst>
          </p:cNvPr>
          <p:cNvSpPr txBox="1"/>
          <p:nvPr/>
        </p:nvSpPr>
        <p:spPr>
          <a:xfrm>
            <a:off x="3071995" y="1293844"/>
            <a:ext cx="5955156" cy="67589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b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Cleaning &amp; preparation, EDA, Statistic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BFD-964B-ED01-49B1-FF8F65ADEBA7}"/>
              </a:ext>
            </a:extLst>
          </p:cNvPr>
          <p:cNvSpPr txBox="1"/>
          <p:nvPr/>
        </p:nvSpPr>
        <p:spPr>
          <a:xfrm>
            <a:off x="3071995" y="2942184"/>
            <a:ext cx="4893134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 Supervised Learning: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174E0-E3BC-C9C4-139D-FBC8689A6C4C}"/>
              </a:ext>
            </a:extLst>
          </p:cNvPr>
          <p:cNvSpPr txBox="1"/>
          <p:nvPr/>
        </p:nvSpPr>
        <p:spPr>
          <a:xfrm>
            <a:off x="3071995" y="4401494"/>
            <a:ext cx="7559249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 Unsupervised Learning: Time Series &amp; 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8D4E4-CD65-DB4C-8913-86314BE07664}"/>
              </a:ext>
            </a:extLst>
          </p:cNvPr>
          <p:cNvSpPr txBox="1"/>
          <p:nvPr/>
        </p:nvSpPr>
        <p:spPr>
          <a:xfrm>
            <a:off x="1334623" y="4236667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14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F5130-38AF-8582-E425-BBB7E1A85066}"/>
              </a:ext>
            </a:extLst>
          </p:cNvPr>
          <p:cNvSpPr txBox="1"/>
          <p:nvPr/>
        </p:nvSpPr>
        <p:spPr>
          <a:xfrm>
            <a:off x="3071995" y="3671839"/>
            <a:ext cx="6544164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Hyper-parameter Optimization, Feature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3A37D-91D2-3E67-6FAC-3A033C98A387}"/>
              </a:ext>
            </a:extLst>
          </p:cNvPr>
          <p:cNvSpPr txBox="1"/>
          <p:nvPr/>
        </p:nvSpPr>
        <p:spPr>
          <a:xfrm>
            <a:off x="3071995" y="5860803"/>
            <a:ext cx="1210588" cy="40216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defTabSz="912713">
              <a:lnSpc>
                <a:spcPct val="110000"/>
              </a:lnSpc>
              <a:spcAft>
                <a:spcPts val="1500"/>
              </a:spcAft>
              <a:defRPr/>
            </a:pP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기말시험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5FB8-E96C-9E92-8A20-ADEEFFB5C77B}"/>
              </a:ext>
            </a:extLst>
          </p:cNvPr>
          <p:cNvSpPr txBox="1"/>
          <p:nvPr/>
        </p:nvSpPr>
        <p:spPr>
          <a:xfrm>
            <a:off x="1326245" y="5716523"/>
            <a:ext cx="889987" cy="6463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 defTabSz="912713">
              <a:spcAft>
                <a:spcPts val="700"/>
              </a:spcAft>
              <a:defRPr/>
            </a:pPr>
            <a:r>
              <a:rPr lang="en-US" altLang="ko-KR" sz="3600" spc="-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3E2F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16 w</a:t>
            </a:r>
            <a:endParaRPr lang="en-US" altLang="ko-KR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3E2F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8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1135323" cy="57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867" dirty="0"/>
              <a:t>소수 클래스 비대칭문제를 위해</a:t>
            </a:r>
            <a:r>
              <a:rPr lang="en-US" altLang="ko-KR" sz="1867" dirty="0"/>
              <a:t>, </a:t>
            </a:r>
            <a:r>
              <a:rPr lang="ko-KR" altLang="en-US" sz="1867" dirty="0"/>
              <a:t>클러스터</a:t>
            </a:r>
            <a:r>
              <a:rPr lang="en-US" altLang="ko-KR" sz="1867" dirty="0"/>
              <a:t>(Gaussian distribution)</a:t>
            </a:r>
            <a:r>
              <a:rPr lang="ko-KR" altLang="en-US" sz="1867" dirty="0"/>
              <a:t> 기반</a:t>
            </a:r>
            <a:r>
              <a:rPr lang="en-US" altLang="ko-KR" sz="1867" dirty="0"/>
              <a:t> </a:t>
            </a:r>
            <a:r>
              <a:rPr lang="ko-KR" altLang="en-US" sz="1867" dirty="0"/>
              <a:t>새로운 유사 합성샘플 생성</a:t>
            </a:r>
            <a:endParaRPr lang="en-US" altLang="ko-KR" sz="1867" dirty="0"/>
          </a:p>
          <a:p>
            <a:r>
              <a:rPr lang="en-US" altLang="ko-KR" sz="1867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867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분석가 수작업으로 데이터 </a:t>
            </a:r>
            <a:r>
              <a:rPr lang="en-US" altLang="ko-KR" sz="1867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</a:t>
            </a:r>
            <a:r>
              <a:rPr lang="ko-KR" altLang="en-US" sz="1867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을 고려하여 데이터 생성 프로세스 반복 수행 필요</a:t>
            </a:r>
            <a:r>
              <a:rPr lang="en-US" altLang="ko-KR" sz="1867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ko-KR" altLang="en-US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14" y="3039087"/>
            <a:ext cx="2407831" cy="237436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50" y="3039087"/>
            <a:ext cx="2407831" cy="237436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9" name="TextBox 28"/>
          <p:cNvSpPr txBox="1"/>
          <p:nvPr/>
        </p:nvSpPr>
        <p:spPr>
          <a:xfrm>
            <a:off x="7461778" y="2278828"/>
            <a:ext cx="28528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 19556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Bad 64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 </a:t>
            </a:r>
            <a:r>
              <a:rPr lang="en-US" altLang="ko-KR" sz="1200" b="1" dirty="0">
                <a:latin typeface="맑은 고딕" panose="020B0503020000020004" pitchFamily="50" charset="-127"/>
              </a:rPr>
              <a:t>19556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Bad </a:t>
            </a:r>
            <a:r>
              <a:rPr lang="en-US" altLang="ko-KR" sz="1200" b="1" dirty="0">
                <a:latin typeface="맑은 고딕" panose="020B0503020000020004" pitchFamily="50" charset="-127"/>
              </a:rPr>
              <a:t>19556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9136" y="474873"/>
            <a:ext cx="744088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Minority Class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데이터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Up-sampling</a:t>
            </a:r>
            <a:endParaRPr kumimoji="1" lang="ko-KR" altLang="en-US" sz="3733" b="1" spc="-133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84" y="2909590"/>
            <a:ext cx="1632181" cy="139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255" y="2902665"/>
            <a:ext cx="1704523" cy="145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319" y="4592753"/>
            <a:ext cx="1617160" cy="16171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0" y="4969677"/>
            <a:ext cx="2056973" cy="58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67" b="1" dirty="0">
                <a:ln>
                  <a:solidFill>
                    <a:srgbClr val="5B9BD5">
                      <a:alpha val="0"/>
                    </a:srgbClr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원본 데이터 </a:t>
            </a:r>
            <a:r>
              <a:rPr lang="en-US" altLang="ko-KR" sz="1067" b="1" dirty="0">
                <a:ln>
                  <a:solidFill>
                    <a:srgbClr val="5B9BD5">
                      <a:alpha val="0"/>
                    </a:srgbClr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DT </a:t>
            </a:r>
            <a:r>
              <a:rPr lang="ko-KR" altLang="en-US" sz="1067" b="1" dirty="0">
                <a:ln>
                  <a:solidFill>
                    <a:srgbClr val="5B9BD5">
                      <a:alpha val="0"/>
                    </a:srgbClr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분류 적용 결과</a:t>
            </a:r>
            <a:endParaRPr lang="en-US" altLang="ko-KR" sz="1067" b="1" dirty="0">
              <a:ln>
                <a:solidFill>
                  <a:srgbClr val="5B9BD5">
                    <a:alpha val="0"/>
                  </a:srgb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1067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Kappa: 0.165 </a:t>
            </a:r>
            <a:r>
              <a:rPr lang="ko-KR" altLang="en-US" sz="1067" b="1" dirty="0">
                <a:ln>
                  <a:solidFill>
                    <a:srgbClr val="5B9BD5">
                      <a:alpha val="0"/>
                    </a:srgbClr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대비 </a:t>
            </a:r>
            <a:endParaRPr lang="en-US" altLang="ko-KR" sz="1067" b="1" dirty="0">
              <a:ln>
                <a:solidFill>
                  <a:srgbClr val="5B9BD5">
                    <a:alpha val="0"/>
                  </a:srgb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1067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Kappa: 0.7288</a:t>
            </a:r>
            <a:r>
              <a:rPr lang="ko-KR" altLang="en-US" sz="1067" b="1" dirty="0">
                <a:ln>
                  <a:solidFill>
                    <a:srgbClr val="5B9BD5">
                      <a:alpha val="0"/>
                    </a:srgbClr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로 성능 개선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5413" y="6570742"/>
            <a:ext cx="49616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67" dirty="0">
                <a:solidFill>
                  <a:schemeClr val="accent1"/>
                </a:solidFill>
              </a:rPr>
              <a:t>* Kappa </a:t>
            </a:r>
            <a:r>
              <a:rPr lang="ko-KR" altLang="en-US" sz="1067" dirty="0">
                <a:solidFill>
                  <a:schemeClr val="accent1"/>
                </a:solidFill>
              </a:rPr>
              <a:t>통계량 </a:t>
            </a:r>
            <a:r>
              <a:rPr lang="en-US" altLang="ko-KR" sz="1067" dirty="0">
                <a:solidFill>
                  <a:schemeClr val="accent1"/>
                </a:solidFill>
              </a:rPr>
              <a:t>: </a:t>
            </a:r>
            <a:r>
              <a:rPr lang="ko-KR" altLang="en-US" sz="1067" dirty="0">
                <a:solidFill>
                  <a:schemeClr val="accent1"/>
                </a:solidFill>
              </a:rPr>
              <a:t>두 관찰자 간의 측정 범주 값에 대한 </a:t>
            </a:r>
            <a:r>
              <a:rPr lang="ko-KR" altLang="en-US" sz="1067" dirty="0" err="1">
                <a:solidFill>
                  <a:schemeClr val="accent1"/>
                </a:solidFill>
              </a:rPr>
              <a:t>일치도를</a:t>
            </a:r>
            <a:r>
              <a:rPr lang="ko-KR" altLang="en-US" sz="1067" dirty="0">
                <a:solidFill>
                  <a:schemeClr val="accent1"/>
                </a:solidFill>
              </a:rPr>
              <a:t> 측정하는 방법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3975" y="2256334"/>
            <a:ext cx="30866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 953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Bad 40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 1600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Bad 1640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22995" y="1887424"/>
            <a:ext cx="3876485" cy="287323"/>
            <a:chOff x="666857" y="1887713"/>
            <a:chExt cx="3876485" cy="287323"/>
          </a:xfrm>
        </p:grpSpPr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 flipH="1">
              <a:off x="886573" y="1887713"/>
              <a:ext cx="3656769" cy="28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제품 소음 진단</a:t>
              </a: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auto">
            <a:xfrm>
              <a:off x="666857" y="1935253"/>
              <a:ext cx="151584" cy="15164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037906" y="1867123"/>
            <a:ext cx="3876485" cy="287323"/>
            <a:chOff x="7202637" y="1887425"/>
            <a:chExt cx="3876485" cy="287323"/>
          </a:xfrm>
        </p:grpSpPr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 flipH="1">
              <a:off x="7422353" y="1887425"/>
              <a:ext cx="3656769" cy="28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제조</a:t>
              </a:r>
              <a:r>
                <a:rPr lang="en-US" altLang="ko-KR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불량 예측</a:t>
              </a: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7202637" y="1934965"/>
              <a:ext cx="151584" cy="15164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2455771" y="3572531"/>
            <a:ext cx="270912" cy="60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오른쪽 화살표 24"/>
          <p:cNvSpPr/>
          <p:nvPr/>
        </p:nvSpPr>
        <p:spPr>
          <a:xfrm>
            <a:off x="8752738" y="4226271"/>
            <a:ext cx="270912" cy="60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761378" y="5757072"/>
            <a:ext cx="652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prstClr val="black"/>
                </a:solidFill>
              </a:rPr>
              <a:t>Minority </a:t>
            </a:r>
            <a:r>
              <a:rPr lang="ko-KR" altLang="en-US" sz="1400" b="1" dirty="0">
                <a:solidFill>
                  <a:prstClr val="black"/>
                </a:solidFill>
              </a:rPr>
              <a:t>클래스 데이터 개수가 증가할 </a:t>
            </a:r>
            <a:r>
              <a:rPr lang="ko-KR" altLang="en-US" sz="1400" dirty="0">
                <a:solidFill>
                  <a:prstClr val="black"/>
                </a:solidFill>
              </a:rPr>
              <a:t>수록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정확도는 크게 개선 가능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</a:rPr>
              <a:t>분석가 노하우에 의존하여 성능 차이가 큼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반복 수작업에 따른 효율성 저하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88109" y="4422185"/>
            <a:ext cx="1844572" cy="2130799"/>
            <a:chOff x="3788109" y="4422185"/>
            <a:chExt cx="1844572" cy="213079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8"/>
            <a:srcRect l="388" t="47092" r="76775" b="4205"/>
            <a:stretch/>
          </p:blipFill>
          <p:spPr>
            <a:xfrm>
              <a:off x="3788109" y="4422185"/>
              <a:ext cx="1844572" cy="213079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543342" y="5363308"/>
              <a:ext cx="673686" cy="123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281854" y="5697416"/>
              <a:ext cx="935174" cy="195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24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1429353" y="1642934"/>
            <a:ext cx="9478366" cy="1323439"/>
            <a:chOff x="2987553" y="1628775"/>
            <a:chExt cx="9478366" cy="1323439"/>
          </a:xfrm>
        </p:grpSpPr>
        <p:sp>
          <p:nvSpPr>
            <p:cNvPr id="114" name="TextBox 113"/>
            <p:cNvSpPr txBox="1"/>
            <p:nvPr/>
          </p:nvSpPr>
          <p:spPr>
            <a:xfrm>
              <a:off x="4213339" y="1940113"/>
              <a:ext cx="8252580" cy="83099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-2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스퀘어 Bold" panose="020B0600000101010101"/>
                  <a:cs typeface="+mn-cs"/>
                </a:rPr>
                <a:t> Hyper-parameter Optimization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87553" y="1628775"/>
              <a:ext cx="1021433" cy="132343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ctr" defTabSz="91273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-40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ⅠⅠ</a:t>
              </a:r>
              <a:r>
                <a:rPr kumimoji="0" lang="en-US" altLang="ko-KR" sz="8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41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94539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학습지능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kumimoji="1" lang="en-US" altLang="ko-KR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AutoML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286B10-70F2-4C4A-B3A6-FE40F383A4DA}"/>
              </a:ext>
            </a:extLst>
          </p:cNvPr>
          <p:cNvGrpSpPr/>
          <p:nvPr/>
        </p:nvGrpSpPr>
        <p:grpSpPr>
          <a:xfrm>
            <a:off x="590942" y="1594647"/>
            <a:ext cx="11300767" cy="4544896"/>
            <a:chOff x="364519" y="1291563"/>
            <a:chExt cx="6917535" cy="3020228"/>
          </a:xfrm>
        </p:grpSpPr>
        <p:sp>
          <p:nvSpPr>
            <p:cNvPr id="4" name="AutoShape 50">
              <a:extLst>
                <a:ext uri="{FF2B5EF4-FFF2-40B4-BE49-F238E27FC236}">
                  <a16:creationId xmlns:a16="http://schemas.microsoft.com/office/drawing/2014/main" id="{E34BF5CA-2188-48CB-A836-56FCE9446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62" y="2422704"/>
              <a:ext cx="4877754" cy="521327"/>
            </a:xfrm>
            <a:prstGeom prst="rightArrow">
              <a:avLst>
                <a:gd name="adj1" fmla="val 67500"/>
                <a:gd name="adj2" fmla="val 8768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삼성긴고딕 Bold"/>
                  <a:ea typeface="HY헤드라인M" panose="02030600000101010101" pitchFamily="18" charset="-127"/>
                </a:rPr>
                <a:t> Time</a:t>
              </a:r>
            </a:p>
          </p:txBody>
        </p:sp>
        <p:sp>
          <p:nvSpPr>
            <p:cNvPr id="5" name="AutoShape 50">
              <a:extLst>
                <a:ext uri="{FF2B5EF4-FFF2-40B4-BE49-F238E27FC236}">
                  <a16:creationId xmlns:a16="http://schemas.microsoft.com/office/drawing/2014/main" id="{86591AFA-AF76-4352-8DDA-0C2C875B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19" y="1695603"/>
              <a:ext cx="6212066" cy="521327"/>
            </a:xfrm>
            <a:prstGeom prst="rightArrow">
              <a:avLst>
                <a:gd name="adj1" fmla="val 67500"/>
                <a:gd name="adj2" fmla="val 8768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삼성긴고딕 Bold"/>
                  <a:ea typeface="HY헤드라인M" panose="02030600000101010101" pitchFamily="18" charset="-127"/>
                </a:rPr>
                <a:t> Time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C58597-2CFD-4F7D-9C2B-B328E5F4C13A}"/>
                </a:ext>
              </a:extLst>
            </p:cNvPr>
            <p:cNvSpPr/>
            <p:nvPr/>
          </p:nvSpPr>
          <p:spPr>
            <a:xfrm>
              <a:off x="388513" y="1826879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Data 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Acquisition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74EA39-E563-470D-B5C4-F9A31814DF6B}"/>
                </a:ext>
              </a:extLst>
            </p:cNvPr>
            <p:cNvSpPr/>
            <p:nvPr/>
          </p:nvSpPr>
          <p:spPr>
            <a:xfrm>
              <a:off x="2101682" y="1826879"/>
              <a:ext cx="507711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Feature Selection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15324C-3931-482C-B4DA-75994E544766}"/>
                </a:ext>
              </a:extLst>
            </p:cNvPr>
            <p:cNvSpPr/>
            <p:nvPr/>
          </p:nvSpPr>
          <p:spPr>
            <a:xfrm>
              <a:off x="1528987" y="1826879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Exploration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CE5263-849F-44CE-84A7-0EADFBF6A4E6}"/>
                </a:ext>
              </a:extLst>
            </p:cNvPr>
            <p:cNvSpPr/>
            <p:nvPr/>
          </p:nvSpPr>
          <p:spPr>
            <a:xfrm>
              <a:off x="955819" y="1826879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 Preparation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992E13-022C-4FB1-8861-DBE74D1A16C6}"/>
                </a:ext>
              </a:extLst>
            </p:cNvPr>
            <p:cNvSpPr/>
            <p:nvPr/>
          </p:nvSpPr>
          <p:spPr>
            <a:xfrm>
              <a:off x="2619486" y="1826879"/>
              <a:ext cx="1045444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37C6DB-E2DF-421D-93C9-7FC9E27ED407}"/>
                </a:ext>
              </a:extLst>
            </p:cNvPr>
            <p:cNvSpPr/>
            <p:nvPr/>
          </p:nvSpPr>
          <p:spPr>
            <a:xfrm>
              <a:off x="4454245" y="1826879"/>
              <a:ext cx="450831" cy="2710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Model 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Selection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B12C955-A5B4-43A5-8268-600684CE5E9E}"/>
                </a:ext>
              </a:extLst>
            </p:cNvPr>
            <p:cNvSpPr/>
            <p:nvPr/>
          </p:nvSpPr>
          <p:spPr>
            <a:xfrm>
              <a:off x="3675166" y="1826879"/>
              <a:ext cx="771063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Feature Transformation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7406F-7BE2-43E0-BF4C-4F1EA7203797}"/>
                </a:ext>
              </a:extLst>
            </p:cNvPr>
            <p:cNvSpPr/>
            <p:nvPr/>
          </p:nvSpPr>
          <p:spPr>
            <a:xfrm>
              <a:off x="5410279" y="1826879"/>
              <a:ext cx="450831" cy="26401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Model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Training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ED75F4-3B2F-4160-BB30-6DC302D60C53}"/>
                </a:ext>
              </a:extLst>
            </p:cNvPr>
            <p:cNvSpPr/>
            <p:nvPr/>
          </p:nvSpPr>
          <p:spPr>
            <a:xfrm>
              <a:off x="4916800" y="1826879"/>
              <a:ext cx="488866" cy="263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Parameter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Tuning</a:t>
              </a:r>
            </a:p>
          </p:txBody>
        </p:sp>
        <p:sp>
          <p:nvSpPr>
            <p:cNvPr id="15" name="Freeform 1490">
              <a:extLst>
                <a:ext uri="{FF2B5EF4-FFF2-40B4-BE49-F238E27FC236}">
                  <a16:creationId xmlns:a16="http://schemas.microsoft.com/office/drawing/2014/main" id="{96C3FFBA-38F8-4199-958A-86BEDAABE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078" y="1495122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pic>
          <p:nvPicPr>
            <p:cNvPr id="16" name="Picture 23" descr="pc">
              <a:extLst>
                <a:ext uri="{FF2B5EF4-FFF2-40B4-BE49-F238E27FC236}">
                  <a16:creationId xmlns:a16="http://schemas.microsoft.com/office/drawing/2014/main" id="{F8A2B2C6-D088-4A33-AAB8-DCB31969B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25801" y="1502445"/>
              <a:ext cx="423179" cy="382687"/>
            </a:xfrm>
            <a:prstGeom prst="rect">
              <a:avLst/>
            </a:prstGeom>
            <a:noFill/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47F0BAC-D90E-48E6-96A0-694C7F712DCB}"/>
                </a:ext>
              </a:extLst>
            </p:cNvPr>
            <p:cNvGrpSpPr/>
            <p:nvPr/>
          </p:nvGrpSpPr>
          <p:grpSpPr>
            <a:xfrm>
              <a:off x="3141198" y="1495122"/>
              <a:ext cx="587312" cy="399716"/>
              <a:chOff x="396026" y="1218907"/>
              <a:chExt cx="587312" cy="399716"/>
            </a:xfrm>
          </p:grpSpPr>
          <p:sp>
            <p:nvSpPr>
              <p:cNvPr id="18" name="Freeform 1490">
                <a:extLst>
                  <a:ext uri="{FF2B5EF4-FFF2-40B4-BE49-F238E27FC236}">
                    <a16:creationId xmlns:a16="http://schemas.microsoft.com/office/drawing/2014/main" id="{2B50B94C-B784-4E5B-8F88-6A2EB292D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26" y="1218907"/>
                <a:ext cx="369724" cy="301121"/>
              </a:xfrm>
              <a:custGeom>
                <a:avLst/>
                <a:gdLst>
                  <a:gd name="T0" fmla="*/ 41 w 156"/>
                  <a:gd name="T1" fmla="*/ 76 h 108"/>
                  <a:gd name="T2" fmla="*/ 51 w 156"/>
                  <a:gd name="T3" fmla="*/ 71 h 108"/>
                  <a:gd name="T4" fmla="*/ 51 w 156"/>
                  <a:gd name="T5" fmla="*/ 66 h 108"/>
                  <a:gd name="T6" fmla="*/ 54 w 156"/>
                  <a:gd name="T7" fmla="*/ 59 h 108"/>
                  <a:gd name="T8" fmla="*/ 56 w 156"/>
                  <a:gd name="T9" fmla="*/ 54 h 108"/>
                  <a:gd name="T10" fmla="*/ 51 w 156"/>
                  <a:gd name="T11" fmla="*/ 39 h 108"/>
                  <a:gd name="T12" fmla="*/ 53 w 156"/>
                  <a:gd name="T13" fmla="*/ 35 h 108"/>
                  <a:gd name="T14" fmla="*/ 49 w 156"/>
                  <a:gd name="T15" fmla="*/ 29 h 108"/>
                  <a:gd name="T16" fmla="*/ 31 w 156"/>
                  <a:gd name="T17" fmla="*/ 27 h 108"/>
                  <a:gd name="T18" fmla="*/ 24 w 156"/>
                  <a:gd name="T19" fmla="*/ 51 h 108"/>
                  <a:gd name="T20" fmla="*/ 28 w 156"/>
                  <a:gd name="T21" fmla="*/ 60 h 108"/>
                  <a:gd name="T22" fmla="*/ 31 w 156"/>
                  <a:gd name="T23" fmla="*/ 71 h 108"/>
                  <a:gd name="T24" fmla="*/ 26 w 156"/>
                  <a:gd name="T25" fmla="*/ 77 h 108"/>
                  <a:gd name="T26" fmla="*/ 10 w 156"/>
                  <a:gd name="T27" fmla="*/ 83 h 108"/>
                  <a:gd name="T28" fmla="*/ 0 w 156"/>
                  <a:gd name="T29" fmla="*/ 101 h 108"/>
                  <a:gd name="T30" fmla="*/ 18 w 156"/>
                  <a:gd name="T31" fmla="*/ 97 h 108"/>
                  <a:gd name="T32" fmla="*/ 19 w 156"/>
                  <a:gd name="T33" fmla="*/ 91 h 108"/>
                  <a:gd name="T34" fmla="*/ 31 w 156"/>
                  <a:gd name="T35" fmla="*/ 80 h 108"/>
                  <a:gd name="T36" fmla="*/ 156 w 156"/>
                  <a:gd name="T37" fmla="*/ 89 h 108"/>
                  <a:gd name="T38" fmla="*/ 134 w 156"/>
                  <a:gd name="T39" fmla="*/ 77 h 108"/>
                  <a:gd name="T40" fmla="*/ 127 w 156"/>
                  <a:gd name="T41" fmla="*/ 71 h 108"/>
                  <a:gd name="T42" fmla="*/ 127 w 156"/>
                  <a:gd name="T43" fmla="*/ 66 h 108"/>
                  <a:gd name="T44" fmla="*/ 130 w 156"/>
                  <a:gd name="T45" fmla="*/ 59 h 108"/>
                  <a:gd name="T46" fmla="*/ 131 w 156"/>
                  <a:gd name="T47" fmla="*/ 50 h 108"/>
                  <a:gd name="T48" fmla="*/ 131 w 156"/>
                  <a:gd name="T49" fmla="*/ 40 h 108"/>
                  <a:gd name="T50" fmla="*/ 128 w 156"/>
                  <a:gd name="T51" fmla="*/ 29 h 108"/>
                  <a:gd name="T52" fmla="*/ 124 w 156"/>
                  <a:gd name="T53" fmla="*/ 27 h 108"/>
                  <a:gd name="T54" fmla="*/ 102 w 156"/>
                  <a:gd name="T55" fmla="*/ 32 h 108"/>
                  <a:gd name="T56" fmla="*/ 102 w 156"/>
                  <a:gd name="T57" fmla="*/ 34 h 108"/>
                  <a:gd name="T58" fmla="*/ 103 w 156"/>
                  <a:gd name="T59" fmla="*/ 35 h 108"/>
                  <a:gd name="T60" fmla="*/ 102 w 156"/>
                  <a:gd name="T61" fmla="*/ 53 h 108"/>
                  <a:gd name="T62" fmla="*/ 103 w 156"/>
                  <a:gd name="T63" fmla="*/ 60 h 108"/>
                  <a:gd name="T64" fmla="*/ 105 w 156"/>
                  <a:gd name="T65" fmla="*/ 67 h 108"/>
                  <a:gd name="T66" fmla="*/ 105 w 156"/>
                  <a:gd name="T67" fmla="*/ 71 h 108"/>
                  <a:gd name="T68" fmla="*/ 115 w 156"/>
                  <a:gd name="T69" fmla="*/ 76 h 108"/>
                  <a:gd name="T70" fmla="*/ 125 w 156"/>
                  <a:gd name="T71" fmla="*/ 80 h 108"/>
                  <a:gd name="T72" fmla="*/ 138 w 156"/>
                  <a:gd name="T73" fmla="*/ 91 h 108"/>
                  <a:gd name="T74" fmla="*/ 138 w 156"/>
                  <a:gd name="T75" fmla="*/ 97 h 108"/>
                  <a:gd name="T76" fmla="*/ 156 w 156"/>
                  <a:gd name="T77" fmla="*/ 101 h 108"/>
                  <a:gd name="T78" fmla="*/ 120 w 156"/>
                  <a:gd name="T79" fmla="*/ 83 h 108"/>
                  <a:gd name="T80" fmla="*/ 98 w 156"/>
                  <a:gd name="T81" fmla="*/ 74 h 108"/>
                  <a:gd name="T82" fmla="*/ 90 w 156"/>
                  <a:gd name="T83" fmla="*/ 66 h 108"/>
                  <a:gd name="T84" fmla="*/ 95 w 156"/>
                  <a:gd name="T85" fmla="*/ 53 h 108"/>
                  <a:gd name="T86" fmla="*/ 100 w 156"/>
                  <a:gd name="T87" fmla="*/ 46 h 108"/>
                  <a:gd name="T88" fmla="*/ 98 w 156"/>
                  <a:gd name="T89" fmla="*/ 34 h 108"/>
                  <a:gd name="T90" fmla="*/ 98 w 156"/>
                  <a:gd name="T91" fmla="*/ 12 h 108"/>
                  <a:gd name="T92" fmla="*/ 91 w 156"/>
                  <a:gd name="T93" fmla="*/ 7 h 108"/>
                  <a:gd name="T94" fmla="*/ 66 w 156"/>
                  <a:gd name="T95" fmla="*/ 6 h 108"/>
                  <a:gd name="T96" fmla="*/ 56 w 156"/>
                  <a:gd name="T97" fmla="*/ 39 h 108"/>
                  <a:gd name="T98" fmla="*/ 61 w 156"/>
                  <a:gd name="T99" fmla="*/ 52 h 108"/>
                  <a:gd name="T100" fmla="*/ 65 w 156"/>
                  <a:gd name="T101" fmla="*/ 66 h 108"/>
                  <a:gd name="T102" fmla="*/ 58 w 156"/>
                  <a:gd name="T103" fmla="*/ 74 h 108"/>
                  <a:gd name="T104" fmla="*/ 36 w 156"/>
                  <a:gd name="T105" fmla="*/ 83 h 108"/>
                  <a:gd name="T106" fmla="*/ 23 w 156"/>
                  <a:gd name="T107" fmla="*/ 108 h 108"/>
                  <a:gd name="T108" fmla="*/ 133 w 156"/>
                  <a:gd name="T109" fmla="*/ 9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6" h="108">
                    <a:moveTo>
                      <a:pt x="34" y="79"/>
                    </a:moveTo>
                    <a:cubicBezTo>
                      <a:pt x="36" y="78"/>
                      <a:pt x="39" y="77"/>
                      <a:pt x="41" y="76"/>
                    </a:cubicBezTo>
                    <a:cubicBezTo>
                      <a:pt x="44" y="75"/>
                      <a:pt x="48" y="73"/>
                      <a:pt x="51" y="72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49" y="71"/>
                      <a:pt x="49" y="71"/>
                    </a:cubicBezTo>
                    <a:cubicBezTo>
                      <a:pt x="49" y="68"/>
                      <a:pt x="50" y="68"/>
                      <a:pt x="51" y="66"/>
                    </a:cubicBezTo>
                    <a:cubicBezTo>
                      <a:pt x="51" y="65"/>
                      <a:pt x="51" y="63"/>
                      <a:pt x="52" y="61"/>
                    </a:cubicBezTo>
                    <a:cubicBezTo>
                      <a:pt x="52" y="60"/>
                      <a:pt x="54" y="60"/>
                      <a:pt x="54" y="59"/>
                    </a:cubicBezTo>
                    <a:cubicBezTo>
                      <a:pt x="55" y="58"/>
                      <a:pt x="55" y="57"/>
                      <a:pt x="55" y="56"/>
                    </a:cubicBezTo>
                    <a:cubicBezTo>
                      <a:pt x="55" y="56"/>
                      <a:pt x="55" y="55"/>
                      <a:pt x="56" y="54"/>
                    </a:cubicBezTo>
                    <a:cubicBezTo>
                      <a:pt x="52" y="51"/>
                      <a:pt x="52" y="45"/>
                      <a:pt x="51" y="41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1" y="37"/>
                      <a:pt x="52" y="36"/>
                      <a:pt x="52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3"/>
                      <a:pt x="52" y="31"/>
                      <a:pt x="52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1" y="23"/>
                      <a:pt x="35" y="26"/>
                      <a:pt x="31" y="27"/>
                    </a:cubicBezTo>
                    <a:cubicBezTo>
                      <a:pt x="26" y="29"/>
                      <a:pt x="23" y="37"/>
                      <a:pt x="25" y="47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53"/>
                      <a:pt x="24" y="59"/>
                      <a:pt x="26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3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3"/>
                      <a:pt x="27" y="76"/>
                      <a:pt x="26" y="77"/>
                    </a:cubicBezTo>
                    <a:cubicBezTo>
                      <a:pt x="25" y="77"/>
                      <a:pt x="23" y="77"/>
                      <a:pt x="22" y="77"/>
                    </a:cubicBezTo>
                    <a:cubicBezTo>
                      <a:pt x="18" y="79"/>
                      <a:pt x="14" y="81"/>
                      <a:pt x="10" y="83"/>
                    </a:cubicBezTo>
                    <a:cubicBezTo>
                      <a:pt x="6" y="84"/>
                      <a:pt x="2" y="85"/>
                      <a:pt x="1" y="89"/>
                    </a:cubicBezTo>
                    <a:cubicBezTo>
                      <a:pt x="1" y="91"/>
                      <a:pt x="0" y="97"/>
                      <a:pt x="0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0"/>
                      <a:pt x="18" y="98"/>
                      <a:pt x="18" y="97"/>
                    </a:cubicBezTo>
                    <a:cubicBezTo>
                      <a:pt x="19" y="95"/>
                      <a:pt x="19" y="93"/>
                      <a:pt x="19" y="91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21" y="84"/>
                      <a:pt x="27" y="82"/>
                      <a:pt x="31" y="80"/>
                    </a:cubicBezTo>
                    <a:cubicBezTo>
                      <a:pt x="32" y="80"/>
                      <a:pt x="33" y="80"/>
                      <a:pt x="34" y="79"/>
                    </a:cubicBezTo>
                    <a:close/>
                    <a:moveTo>
                      <a:pt x="156" y="89"/>
                    </a:moveTo>
                    <a:cubicBezTo>
                      <a:pt x="154" y="85"/>
                      <a:pt x="150" y="84"/>
                      <a:pt x="146" y="83"/>
                    </a:cubicBezTo>
                    <a:cubicBezTo>
                      <a:pt x="142" y="81"/>
                      <a:pt x="138" y="79"/>
                      <a:pt x="134" y="77"/>
                    </a:cubicBezTo>
                    <a:cubicBezTo>
                      <a:pt x="133" y="77"/>
                      <a:pt x="132" y="77"/>
                      <a:pt x="131" y="77"/>
                    </a:cubicBezTo>
                    <a:cubicBezTo>
                      <a:pt x="129" y="76"/>
                      <a:pt x="128" y="73"/>
                      <a:pt x="127" y="71"/>
                    </a:cubicBezTo>
                    <a:cubicBezTo>
                      <a:pt x="126" y="71"/>
                      <a:pt x="126" y="71"/>
                      <a:pt x="125" y="71"/>
                    </a:cubicBezTo>
                    <a:cubicBezTo>
                      <a:pt x="125" y="68"/>
                      <a:pt x="127" y="68"/>
                      <a:pt x="127" y="66"/>
                    </a:cubicBezTo>
                    <a:cubicBezTo>
                      <a:pt x="128" y="65"/>
                      <a:pt x="127" y="63"/>
                      <a:pt x="128" y="61"/>
                    </a:cubicBezTo>
                    <a:cubicBezTo>
                      <a:pt x="129" y="60"/>
                      <a:pt x="130" y="60"/>
                      <a:pt x="130" y="59"/>
                    </a:cubicBezTo>
                    <a:cubicBezTo>
                      <a:pt x="131" y="58"/>
                      <a:pt x="131" y="57"/>
                      <a:pt x="132" y="56"/>
                    </a:cubicBezTo>
                    <a:cubicBezTo>
                      <a:pt x="132" y="54"/>
                      <a:pt x="132" y="52"/>
                      <a:pt x="131" y="50"/>
                    </a:cubicBezTo>
                    <a:cubicBezTo>
                      <a:pt x="131" y="49"/>
                      <a:pt x="131" y="49"/>
                      <a:pt x="130" y="48"/>
                    </a:cubicBezTo>
                    <a:cubicBezTo>
                      <a:pt x="130" y="46"/>
                      <a:pt x="131" y="41"/>
                      <a:pt x="131" y="40"/>
                    </a:cubicBezTo>
                    <a:cubicBezTo>
                      <a:pt x="131" y="37"/>
                      <a:pt x="131" y="35"/>
                      <a:pt x="130" y="32"/>
                    </a:cubicBezTo>
                    <a:cubicBezTo>
                      <a:pt x="130" y="32"/>
                      <a:pt x="129" y="30"/>
                      <a:pt x="128" y="29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4" y="27"/>
                      <a:pt x="124" y="27"/>
                      <a:pt x="124" y="27"/>
                    </a:cubicBezTo>
                    <a:cubicBezTo>
                      <a:pt x="118" y="23"/>
                      <a:pt x="111" y="26"/>
                      <a:pt x="107" y="27"/>
                    </a:cubicBezTo>
                    <a:cubicBezTo>
                      <a:pt x="105" y="28"/>
                      <a:pt x="104" y="30"/>
                      <a:pt x="102" y="32"/>
                    </a:cubicBezTo>
                    <a:cubicBezTo>
                      <a:pt x="102" y="33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5"/>
                      <a:pt x="103" y="35"/>
                    </a:cubicBezTo>
                    <a:cubicBezTo>
                      <a:pt x="105" y="39"/>
                      <a:pt x="105" y="44"/>
                      <a:pt x="104" y="47"/>
                    </a:cubicBezTo>
                    <a:cubicBezTo>
                      <a:pt x="104" y="48"/>
                      <a:pt x="103" y="51"/>
                      <a:pt x="102" y="53"/>
                    </a:cubicBezTo>
                    <a:cubicBezTo>
                      <a:pt x="101" y="53"/>
                      <a:pt x="101" y="54"/>
                      <a:pt x="100" y="54"/>
                    </a:cubicBezTo>
                    <a:cubicBezTo>
                      <a:pt x="101" y="56"/>
                      <a:pt x="101" y="59"/>
                      <a:pt x="103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3"/>
                      <a:pt x="105" y="65"/>
                      <a:pt x="105" y="67"/>
                    </a:cubicBezTo>
                    <a:cubicBezTo>
                      <a:pt x="105" y="68"/>
                      <a:pt x="107" y="69"/>
                      <a:pt x="107" y="71"/>
                    </a:cubicBezTo>
                    <a:cubicBezTo>
                      <a:pt x="105" y="71"/>
                      <a:pt x="105" y="71"/>
                      <a:pt x="105" y="71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8" y="73"/>
                      <a:pt x="112" y="75"/>
                      <a:pt x="115" y="76"/>
                    </a:cubicBezTo>
                    <a:cubicBezTo>
                      <a:pt x="118" y="77"/>
                      <a:pt x="120" y="78"/>
                      <a:pt x="122" y="79"/>
                    </a:cubicBezTo>
                    <a:cubicBezTo>
                      <a:pt x="123" y="80"/>
                      <a:pt x="124" y="80"/>
                      <a:pt x="125" y="80"/>
                    </a:cubicBezTo>
                    <a:cubicBezTo>
                      <a:pt x="130" y="82"/>
                      <a:pt x="135" y="84"/>
                      <a:pt x="137" y="90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3"/>
                      <a:pt x="138" y="95"/>
                      <a:pt x="138" y="97"/>
                    </a:cubicBezTo>
                    <a:cubicBezTo>
                      <a:pt x="138" y="98"/>
                      <a:pt x="138" y="100"/>
                      <a:pt x="138" y="101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97"/>
                      <a:pt x="156" y="91"/>
                      <a:pt x="156" y="89"/>
                    </a:cubicBezTo>
                    <a:close/>
                    <a:moveTo>
                      <a:pt x="120" y="83"/>
                    </a:moveTo>
                    <a:cubicBezTo>
                      <a:pt x="115" y="81"/>
                      <a:pt x="109" y="78"/>
                      <a:pt x="103" y="76"/>
                    </a:cubicBezTo>
                    <a:cubicBezTo>
                      <a:pt x="101" y="75"/>
                      <a:pt x="100" y="75"/>
                      <a:pt x="98" y="74"/>
                    </a:cubicBezTo>
                    <a:cubicBezTo>
                      <a:pt x="96" y="73"/>
                      <a:pt x="94" y="69"/>
                      <a:pt x="93" y="67"/>
                    </a:cubicBezTo>
                    <a:cubicBezTo>
                      <a:pt x="92" y="67"/>
                      <a:pt x="91" y="66"/>
                      <a:pt x="90" y="66"/>
                    </a:cubicBezTo>
                    <a:cubicBezTo>
                      <a:pt x="91" y="63"/>
                      <a:pt x="93" y="63"/>
                      <a:pt x="93" y="60"/>
                    </a:cubicBezTo>
                    <a:cubicBezTo>
                      <a:pt x="94" y="58"/>
                      <a:pt x="93" y="55"/>
                      <a:pt x="95" y="53"/>
                    </a:cubicBezTo>
                    <a:cubicBezTo>
                      <a:pt x="95" y="51"/>
                      <a:pt x="97" y="51"/>
                      <a:pt x="98" y="50"/>
                    </a:cubicBezTo>
                    <a:cubicBezTo>
                      <a:pt x="99" y="49"/>
                      <a:pt x="99" y="47"/>
                      <a:pt x="100" y="46"/>
                    </a:cubicBezTo>
                    <a:cubicBezTo>
                      <a:pt x="100" y="43"/>
                      <a:pt x="101" y="40"/>
                      <a:pt x="99" y="37"/>
                    </a:cubicBezTo>
                    <a:cubicBezTo>
                      <a:pt x="99" y="36"/>
                      <a:pt x="98" y="36"/>
                      <a:pt x="98" y="34"/>
                    </a:cubicBezTo>
                    <a:cubicBezTo>
                      <a:pt x="98" y="32"/>
                      <a:pt x="99" y="25"/>
                      <a:pt x="99" y="23"/>
                    </a:cubicBezTo>
                    <a:cubicBezTo>
                      <a:pt x="99" y="20"/>
                      <a:pt x="99" y="16"/>
                      <a:pt x="98" y="12"/>
                    </a:cubicBezTo>
                    <a:cubicBezTo>
                      <a:pt x="98" y="12"/>
                      <a:pt x="97" y="9"/>
                      <a:pt x="95" y="8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0" y="0"/>
                      <a:pt x="71" y="4"/>
                      <a:pt x="66" y="6"/>
                    </a:cubicBezTo>
                    <a:cubicBezTo>
                      <a:pt x="58" y="8"/>
                      <a:pt x="54" y="18"/>
                      <a:pt x="57" y="34"/>
                    </a:cubicBezTo>
                    <a:cubicBezTo>
                      <a:pt x="58" y="36"/>
                      <a:pt x="56" y="37"/>
                      <a:pt x="56" y="39"/>
                    </a:cubicBezTo>
                    <a:cubicBezTo>
                      <a:pt x="56" y="42"/>
                      <a:pt x="56" y="50"/>
                      <a:pt x="59" y="51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5"/>
                      <a:pt x="62" y="58"/>
                      <a:pt x="62" y="61"/>
                    </a:cubicBezTo>
                    <a:cubicBezTo>
                      <a:pt x="63" y="63"/>
                      <a:pt x="65" y="63"/>
                      <a:pt x="65" y="66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2" y="69"/>
                      <a:pt x="60" y="73"/>
                      <a:pt x="58" y="74"/>
                    </a:cubicBezTo>
                    <a:cubicBezTo>
                      <a:pt x="57" y="75"/>
                      <a:pt x="55" y="75"/>
                      <a:pt x="53" y="76"/>
                    </a:cubicBezTo>
                    <a:cubicBezTo>
                      <a:pt x="48" y="78"/>
                      <a:pt x="42" y="81"/>
                      <a:pt x="36" y="83"/>
                    </a:cubicBezTo>
                    <a:cubicBezTo>
                      <a:pt x="31" y="85"/>
                      <a:pt x="25" y="86"/>
                      <a:pt x="23" y="91"/>
                    </a:cubicBezTo>
                    <a:cubicBezTo>
                      <a:pt x="23" y="95"/>
                      <a:pt x="23" y="104"/>
                      <a:pt x="23" y="108"/>
                    </a:cubicBezTo>
                    <a:cubicBezTo>
                      <a:pt x="134" y="108"/>
                      <a:pt x="134" y="108"/>
                      <a:pt x="134" y="108"/>
                    </a:cubicBezTo>
                    <a:cubicBezTo>
                      <a:pt x="134" y="104"/>
                      <a:pt x="133" y="95"/>
                      <a:pt x="133" y="91"/>
                    </a:cubicBezTo>
                    <a:cubicBezTo>
                      <a:pt x="131" y="86"/>
                      <a:pt x="125" y="85"/>
                      <a:pt x="120" y="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/>
              </a:p>
            </p:txBody>
          </p:sp>
          <p:pic>
            <p:nvPicPr>
              <p:cNvPr id="19" name="Picture 23" descr="pc">
                <a:extLst>
                  <a:ext uri="{FF2B5EF4-FFF2-40B4-BE49-F238E27FC236}">
                    <a16:creationId xmlns:a16="http://schemas.microsoft.com/office/drawing/2014/main" id="{7AE48908-51A5-406A-B353-BFEEFBE9C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60159" y="1235936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43B1BD8-5C42-4D4E-B494-39D42D80D811}"/>
                </a:ext>
              </a:extLst>
            </p:cNvPr>
            <p:cNvGrpSpPr/>
            <p:nvPr/>
          </p:nvGrpSpPr>
          <p:grpSpPr>
            <a:xfrm>
              <a:off x="3609020" y="1477862"/>
              <a:ext cx="587312" cy="399716"/>
              <a:chOff x="396026" y="1218907"/>
              <a:chExt cx="587312" cy="399716"/>
            </a:xfrm>
          </p:grpSpPr>
          <p:sp>
            <p:nvSpPr>
              <p:cNvPr id="21" name="Freeform 1490">
                <a:extLst>
                  <a:ext uri="{FF2B5EF4-FFF2-40B4-BE49-F238E27FC236}">
                    <a16:creationId xmlns:a16="http://schemas.microsoft.com/office/drawing/2014/main" id="{6E96E8E6-256E-4445-B75E-74BD3B709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26" y="1218907"/>
                <a:ext cx="369724" cy="301121"/>
              </a:xfrm>
              <a:custGeom>
                <a:avLst/>
                <a:gdLst>
                  <a:gd name="T0" fmla="*/ 41 w 156"/>
                  <a:gd name="T1" fmla="*/ 76 h 108"/>
                  <a:gd name="T2" fmla="*/ 51 w 156"/>
                  <a:gd name="T3" fmla="*/ 71 h 108"/>
                  <a:gd name="T4" fmla="*/ 51 w 156"/>
                  <a:gd name="T5" fmla="*/ 66 h 108"/>
                  <a:gd name="T6" fmla="*/ 54 w 156"/>
                  <a:gd name="T7" fmla="*/ 59 h 108"/>
                  <a:gd name="T8" fmla="*/ 56 w 156"/>
                  <a:gd name="T9" fmla="*/ 54 h 108"/>
                  <a:gd name="T10" fmla="*/ 51 w 156"/>
                  <a:gd name="T11" fmla="*/ 39 h 108"/>
                  <a:gd name="T12" fmla="*/ 53 w 156"/>
                  <a:gd name="T13" fmla="*/ 35 h 108"/>
                  <a:gd name="T14" fmla="*/ 49 w 156"/>
                  <a:gd name="T15" fmla="*/ 29 h 108"/>
                  <a:gd name="T16" fmla="*/ 31 w 156"/>
                  <a:gd name="T17" fmla="*/ 27 h 108"/>
                  <a:gd name="T18" fmla="*/ 24 w 156"/>
                  <a:gd name="T19" fmla="*/ 51 h 108"/>
                  <a:gd name="T20" fmla="*/ 28 w 156"/>
                  <a:gd name="T21" fmla="*/ 60 h 108"/>
                  <a:gd name="T22" fmla="*/ 31 w 156"/>
                  <a:gd name="T23" fmla="*/ 71 h 108"/>
                  <a:gd name="T24" fmla="*/ 26 w 156"/>
                  <a:gd name="T25" fmla="*/ 77 h 108"/>
                  <a:gd name="T26" fmla="*/ 10 w 156"/>
                  <a:gd name="T27" fmla="*/ 83 h 108"/>
                  <a:gd name="T28" fmla="*/ 0 w 156"/>
                  <a:gd name="T29" fmla="*/ 101 h 108"/>
                  <a:gd name="T30" fmla="*/ 18 w 156"/>
                  <a:gd name="T31" fmla="*/ 97 h 108"/>
                  <a:gd name="T32" fmla="*/ 19 w 156"/>
                  <a:gd name="T33" fmla="*/ 91 h 108"/>
                  <a:gd name="T34" fmla="*/ 31 w 156"/>
                  <a:gd name="T35" fmla="*/ 80 h 108"/>
                  <a:gd name="T36" fmla="*/ 156 w 156"/>
                  <a:gd name="T37" fmla="*/ 89 h 108"/>
                  <a:gd name="T38" fmla="*/ 134 w 156"/>
                  <a:gd name="T39" fmla="*/ 77 h 108"/>
                  <a:gd name="T40" fmla="*/ 127 w 156"/>
                  <a:gd name="T41" fmla="*/ 71 h 108"/>
                  <a:gd name="T42" fmla="*/ 127 w 156"/>
                  <a:gd name="T43" fmla="*/ 66 h 108"/>
                  <a:gd name="T44" fmla="*/ 130 w 156"/>
                  <a:gd name="T45" fmla="*/ 59 h 108"/>
                  <a:gd name="T46" fmla="*/ 131 w 156"/>
                  <a:gd name="T47" fmla="*/ 50 h 108"/>
                  <a:gd name="T48" fmla="*/ 131 w 156"/>
                  <a:gd name="T49" fmla="*/ 40 h 108"/>
                  <a:gd name="T50" fmla="*/ 128 w 156"/>
                  <a:gd name="T51" fmla="*/ 29 h 108"/>
                  <a:gd name="T52" fmla="*/ 124 w 156"/>
                  <a:gd name="T53" fmla="*/ 27 h 108"/>
                  <a:gd name="T54" fmla="*/ 102 w 156"/>
                  <a:gd name="T55" fmla="*/ 32 h 108"/>
                  <a:gd name="T56" fmla="*/ 102 w 156"/>
                  <a:gd name="T57" fmla="*/ 34 h 108"/>
                  <a:gd name="T58" fmla="*/ 103 w 156"/>
                  <a:gd name="T59" fmla="*/ 35 h 108"/>
                  <a:gd name="T60" fmla="*/ 102 w 156"/>
                  <a:gd name="T61" fmla="*/ 53 h 108"/>
                  <a:gd name="T62" fmla="*/ 103 w 156"/>
                  <a:gd name="T63" fmla="*/ 60 h 108"/>
                  <a:gd name="T64" fmla="*/ 105 w 156"/>
                  <a:gd name="T65" fmla="*/ 67 h 108"/>
                  <a:gd name="T66" fmla="*/ 105 w 156"/>
                  <a:gd name="T67" fmla="*/ 71 h 108"/>
                  <a:gd name="T68" fmla="*/ 115 w 156"/>
                  <a:gd name="T69" fmla="*/ 76 h 108"/>
                  <a:gd name="T70" fmla="*/ 125 w 156"/>
                  <a:gd name="T71" fmla="*/ 80 h 108"/>
                  <a:gd name="T72" fmla="*/ 138 w 156"/>
                  <a:gd name="T73" fmla="*/ 91 h 108"/>
                  <a:gd name="T74" fmla="*/ 138 w 156"/>
                  <a:gd name="T75" fmla="*/ 97 h 108"/>
                  <a:gd name="T76" fmla="*/ 156 w 156"/>
                  <a:gd name="T77" fmla="*/ 101 h 108"/>
                  <a:gd name="T78" fmla="*/ 120 w 156"/>
                  <a:gd name="T79" fmla="*/ 83 h 108"/>
                  <a:gd name="T80" fmla="*/ 98 w 156"/>
                  <a:gd name="T81" fmla="*/ 74 h 108"/>
                  <a:gd name="T82" fmla="*/ 90 w 156"/>
                  <a:gd name="T83" fmla="*/ 66 h 108"/>
                  <a:gd name="T84" fmla="*/ 95 w 156"/>
                  <a:gd name="T85" fmla="*/ 53 h 108"/>
                  <a:gd name="T86" fmla="*/ 100 w 156"/>
                  <a:gd name="T87" fmla="*/ 46 h 108"/>
                  <a:gd name="T88" fmla="*/ 98 w 156"/>
                  <a:gd name="T89" fmla="*/ 34 h 108"/>
                  <a:gd name="T90" fmla="*/ 98 w 156"/>
                  <a:gd name="T91" fmla="*/ 12 h 108"/>
                  <a:gd name="T92" fmla="*/ 91 w 156"/>
                  <a:gd name="T93" fmla="*/ 7 h 108"/>
                  <a:gd name="T94" fmla="*/ 66 w 156"/>
                  <a:gd name="T95" fmla="*/ 6 h 108"/>
                  <a:gd name="T96" fmla="*/ 56 w 156"/>
                  <a:gd name="T97" fmla="*/ 39 h 108"/>
                  <a:gd name="T98" fmla="*/ 61 w 156"/>
                  <a:gd name="T99" fmla="*/ 52 h 108"/>
                  <a:gd name="T100" fmla="*/ 65 w 156"/>
                  <a:gd name="T101" fmla="*/ 66 h 108"/>
                  <a:gd name="T102" fmla="*/ 58 w 156"/>
                  <a:gd name="T103" fmla="*/ 74 h 108"/>
                  <a:gd name="T104" fmla="*/ 36 w 156"/>
                  <a:gd name="T105" fmla="*/ 83 h 108"/>
                  <a:gd name="T106" fmla="*/ 23 w 156"/>
                  <a:gd name="T107" fmla="*/ 108 h 108"/>
                  <a:gd name="T108" fmla="*/ 133 w 156"/>
                  <a:gd name="T109" fmla="*/ 9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6" h="108">
                    <a:moveTo>
                      <a:pt x="34" y="79"/>
                    </a:moveTo>
                    <a:cubicBezTo>
                      <a:pt x="36" y="78"/>
                      <a:pt x="39" y="77"/>
                      <a:pt x="41" y="76"/>
                    </a:cubicBezTo>
                    <a:cubicBezTo>
                      <a:pt x="44" y="75"/>
                      <a:pt x="48" y="73"/>
                      <a:pt x="51" y="72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49" y="71"/>
                      <a:pt x="49" y="71"/>
                    </a:cubicBezTo>
                    <a:cubicBezTo>
                      <a:pt x="49" y="68"/>
                      <a:pt x="50" y="68"/>
                      <a:pt x="51" y="66"/>
                    </a:cubicBezTo>
                    <a:cubicBezTo>
                      <a:pt x="51" y="65"/>
                      <a:pt x="51" y="63"/>
                      <a:pt x="52" y="61"/>
                    </a:cubicBezTo>
                    <a:cubicBezTo>
                      <a:pt x="52" y="60"/>
                      <a:pt x="54" y="60"/>
                      <a:pt x="54" y="59"/>
                    </a:cubicBezTo>
                    <a:cubicBezTo>
                      <a:pt x="55" y="58"/>
                      <a:pt x="55" y="57"/>
                      <a:pt x="55" y="56"/>
                    </a:cubicBezTo>
                    <a:cubicBezTo>
                      <a:pt x="55" y="56"/>
                      <a:pt x="55" y="55"/>
                      <a:pt x="56" y="54"/>
                    </a:cubicBezTo>
                    <a:cubicBezTo>
                      <a:pt x="52" y="51"/>
                      <a:pt x="52" y="45"/>
                      <a:pt x="51" y="41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1" y="37"/>
                      <a:pt x="52" y="36"/>
                      <a:pt x="52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3"/>
                      <a:pt x="52" y="31"/>
                      <a:pt x="52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1" y="23"/>
                      <a:pt x="35" y="26"/>
                      <a:pt x="31" y="27"/>
                    </a:cubicBezTo>
                    <a:cubicBezTo>
                      <a:pt x="26" y="29"/>
                      <a:pt x="23" y="37"/>
                      <a:pt x="25" y="47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53"/>
                      <a:pt x="24" y="59"/>
                      <a:pt x="26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3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3"/>
                      <a:pt x="27" y="76"/>
                      <a:pt x="26" y="77"/>
                    </a:cubicBezTo>
                    <a:cubicBezTo>
                      <a:pt x="25" y="77"/>
                      <a:pt x="23" y="77"/>
                      <a:pt x="22" y="77"/>
                    </a:cubicBezTo>
                    <a:cubicBezTo>
                      <a:pt x="18" y="79"/>
                      <a:pt x="14" y="81"/>
                      <a:pt x="10" y="83"/>
                    </a:cubicBezTo>
                    <a:cubicBezTo>
                      <a:pt x="6" y="84"/>
                      <a:pt x="2" y="85"/>
                      <a:pt x="1" y="89"/>
                    </a:cubicBezTo>
                    <a:cubicBezTo>
                      <a:pt x="1" y="91"/>
                      <a:pt x="0" y="97"/>
                      <a:pt x="0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0"/>
                      <a:pt x="18" y="98"/>
                      <a:pt x="18" y="97"/>
                    </a:cubicBezTo>
                    <a:cubicBezTo>
                      <a:pt x="19" y="95"/>
                      <a:pt x="19" y="93"/>
                      <a:pt x="19" y="91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21" y="84"/>
                      <a:pt x="27" y="82"/>
                      <a:pt x="31" y="80"/>
                    </a:cubicBezTo>
                    <a:cubicBezTo>
                      <a:pt x="32" y="80"/>
                      <a:pt x="33" y="80"/>
                      <a:pt x="34" y="79"/>
                    </a:cubicBezTo>
                    <a:close/>
                    <a:moveTo>
                      <a:pt x="156" y="89"/>
                    </a:moveTo>
                    <a:cubicBezTo>
                      <a:pt x="154" y="85"/>
                      <a:pt x="150" y="84"/>
                      <a:pt x="146" y="83"/>
                    </a:cubicBezTo>
                    <a:cubicBezTo>
                      <a:pt x="142" y="81"/>
                      <a:pt x="138" y="79"/>
                      <a:pt x="134" y="77"/>
                    </a:cubicBezTo>
                    <a:cubicBezTo>
                      <a:pt x="133" y="77"/>
                      <a:pt x="132" y="77"/>
                      <a:pt x="131" y="77"/>
                    </a:cubicBezTo>
                    <a:cubicBezTo>
                      <a:pt x="129" y="76"/>
                      <a:pt x="128" y="73"/>
                      <a:pt x="127" y="71"/>
                    </a:cubicBezTo>
                    <a:cubicBezTo>
                      <a:pt x="126" y="71"/>
                      <a:pt x="126" y="71"/>
                      <a:pt x="125" y="71"/>
                    </a:cubicBezTo>
                    <a:cubicBezTo>
                      <a:pt x="125" y="68"/>
                      <a:pt x="127" y="68"/>
                      <a:pt x="127" y="66"/>
                    </a:cubicBezTo>
                    <a:cubicBezTo>
                      <a:pt x="128" y="65"/>
                      <a:pt x="127" y="63"/>
                      <a:pt x="128" y="61"/>
                    </a:cubicBezTo>
                    <a:cubicBezTo>
                      <a:pt x="129" y="60"/>
                      <a:pt x="130" y="60"/>
                      <a:pt x="130" y="59"/>
                    </a:cubicBezTo>
                    <a:cubicBezTo>
                      <a:pt x="131" y="58"/>
                      <a:pt x="131" y="57"/>
                      <a:pt x="132" y="56"/>
                    </a:cubicBezTo>
                    <a:cubicBezTo>
                      <a:pt x="132" y="54"/>
                      <a:pt x="132" y="52"/>
                      <a:pt x="131" y="50"/>
                    </a:cubicBezTo>
                    <a:cubicBezTo>
                      <a:pt x="131" y="49"/>
                      <a:pt x="131" y="49"/>
                      <a:pt x="130" y="48"/>
                    </a:cubicBezTo>
                    <a:cubicBezTo>
                      <a:pt x="130" y="46"/>
                      <a:pt x="131" y="41"/>
                      <a:pt x="131" y="40"/>
                    </a:cubicBezTo>
                    <a:cubicBezTo>
                      <a:pt x="131" y="37"/>
                      <a:pt x="131" y="35"/>
                      <a:pt x="130" y="32"/>
                    </a:cubicBezTo>
                    <a:cubicBezTo>
                      <a:pt x="130" y="32"/>
                      <a:pt x="129" y="30"/>
                      <a:pt x="128" y="29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4" y="27"/>
                      <a:pt x="124" y="27"/>
                      <a:pt x="124" y="27"/>
                    </a:cubicBezTo>
                    <a:cubicBezTo>
                      <a:pt x="118" y="23"/>
                      <a:pt x="111" y="26"/>
                      <a:pt x="107" y="27"/>
                    </a:cubicBezTo>
                    <a:cubicBezTo>
                      <a:pt x="105" y="28"/>
                      <a:pt x="104" y="30"/>
                      <a:pt x="102" y="32"/>
                    </a:cubicBezTo>
                    <a:cubicBezTo>
                      <a:pt x="102" y="33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5"/>
                      <a:pt x="103" y="35"/>
                    </a:cubicBezTo>
                    <a:cubicBezTo>
                      <a:pt x="105" y="39"/>
                      <a:pt x="105" y="44"/>
                      <a:pt x="104" y="47"/>
                    </a:cubicBezTo>
                    <a:cubicBezTo>
                      <a:pt x="104" y="48"/>
                      <a:pt x="103" y="51"/>
                      <a:pt x="102" y="53"/>
                    </a:cubicBezTo>
                    <a:cubicBezTo>
                      <a:pt x="101" y="53"/>
                      <a:pt x="101" y="54"/>
                      <a:pt x="100" y="54"/>
                    </a:cubicBezTo>
                    <a:cubicBezTo>
                      <a:pt x="101" y="56"/>
                      <a:pt x="101" y="59"/>
                      <a:pt x="103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3"/>
                      <a:pt x="105" y="65"/>
                      <a:pt x="105" y="67"/>
                    </a:cubicBezTo>
                    <a:cubicBezTo>
                      <a:pt x="105" y="68"/>
                      <a:pt x="107" y="69"/>
                      <a:pt x="107" y="71"/>
                    </a:cubicBezTo>
                    <a:cubicBezTo>
                      <a:pt x="105" y="71"/>
                      <a:pt x="105" y="71"/>
                      <a:pt x="105" y="71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8" y="73"/>
                      <a:pt x="112" y="75"/>
                      <a:pt x="115" y="76"/>
                    </a:cubicBezTo>
                    <a:cubicBezTo>
                      <a:pt x="118" y="77"/>
                      <a:pt x="120" y="78"/>
                      <a:pt x="122" y="79"/>
                    </a:cubicBezTo>
                    <a:cubicBezTo>
                      <a:pt x="123" y="80"/>
                      <a:pt x="124" y="80"/>
                      <a:pt x="125" y="80"/>
                    </a:cubicBezTo>
                    <a:cubicBezTo>
                      <a:pt x="130" y="82"/>
                      <a:pt x="135" y="84"/>
                      <a:pt x="137" y="90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3"/>
                      <a:pt x="138" y="95"/>
                      <a:pt x="138" y="97"/>
                    </a:cubicBezTo>
                    <a:cubicBezTo>
                      <a:pt x="138" y="98"/>
                      <a:pt x="138" y="100"/>
                      <a:pt x="138" y="101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97"/>
                      <a:pt x="156" y="91"/>
                      <a:pt x="156" y="89"/>
                    </a:cubicBezTo>
                    <a:close/>
                    <a:moveTo>
                      <a:pt x="120" y="83"/>
                    </a:moveTo>
                    <a:cubicBezTo>
                      <a:pt x="115" y="81"/>
                      <a:pt x="109" y="78"/>
                      <a:pt x="103" y="76"/>
                    </a:cubicBezTo>
                    <a:cubicBezTo>
                      <a:pt x="101" y="75"/>
                      <a:pt x="100" y="75"/>
                      <a:pt x="98" y="74"/>
                    </a:cubicBezTo>
                    <a:cubicBezTo>
                      <a:pt x="96" y="73"/>
                      <a:pt x="94" y="69"/>
                      <a:pt x="93" y="67"/>
                    </a:cubicBezTo>
                    <a:cubicBezTo>
                      <a:pt x="92" y="67"/>
                      <a:pt x="91" y="66"/>
                      <a:pt x="90" y="66"/>
                    </a:cubicBezTo>
                    <a:cubicBezTo>
                      <a:pt x="91" y="63"/>
                      <a:pt x="93" y="63"/>
                      <a:pt x="93" y="60"/>
                    </a:cubicBezTo>
                    <a:cubicBezTo>
                      <a:pt x="94" y="58"/>
                      <a:pt x="93" y="55"/>
                      <a:pt x="95" y="53"/>
                    </a:cubicBezTo>
                    <a:cubicBezTo>
                      <a:pt x="95" y="51"/>
                      <a:pt x="97" y="51"/>
                      <a:pt x="98" y="50"/>
                    </a:cubicBezTo>
                    <a:cubicBezTo>
                      <a:pt x="99" y="49"/>
                      <a:pt x="99" y="47"/>
                      <a:pt x="100" y="46"/>
                    </a:cubicBezTo>
                    <a:cubicBezTo>
                      <a:pt x="100" y="43"/>
                      <a:pt x="101" y="40"/>
                      <a:pt x="99" y="37"/>
                    </a:cubicBezTo>
                    <a:cubicBezTo>
                      <a:pt x="99" y="36"/>
                      <a:pt x="98" y="36"/>
                      <a:pt x="98" y="34"/>
                    </a:cubicBezTo>
                    <a:cubicBezTo>
                      <a:pt x="98" y="32"/>
                      <a:pt x="99" y="25"/>
                      <a:pt x="99" y="23"/>
                    </a:cubicBezTo>
                    <a:cubicBezTo>
                      <a:pt x="99" y="20"/>
                      <a:pt x="99" y="16"/>
                      <a:pt x="98" y="12"/>
                    </a:cubicBezTo>
                    <a:cubicBezTo>
                      <a:pt x="98" y="12"/>
                      <a:pt x="97" y="9"/>
                      <a:pt x="95" y="8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0" y="0"/>
                      <a:pt x="71" y="4"/>
                      <a:pt x="66" y="6"/>
                    </a:cubicBezTo>
                    <a:cubicBezTo>
                      <a:pt x="58" y="8"/>
                      <a:pt x="54" y="18"/>
                      <a:pt x="57" y="34"/>
                    </a:cubicBezTo>
                    <a:cubicBezTo>
                      <a:pt x="58" y="36"/>
                      <a:pt x="56" y="37"/>
                      <a:pt x="56" y="39"/>
                    </a:cubicBezTo>
                    <a:cubicBezTo>
                      <a:pt x="56" y="42"/>
                      <a:pt x="56" y="50"/>
                      <a:pt x="59" y="51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5"/>
                      <a:pt x="62" y="58"/>
                      <a:pt x="62" y="61"/>
                    </a:cubicBezTo>
                    <a:cubicBezTo>
                      <a:pt x="63" y="63"/>
                      <a:pt x="65" y="63"/>
                      <a:pt x="65" y="66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2" y="69"/>
                      <a:pt x="60" y="73"/>
                      <a:pt x="58" y="74"/>
                    </a:cubicBezTo>
                    <a:cubicBezTo>
                      <a:pt x="57" y="75"/>
                      <a:pt x="55" y="75"/>
                      <a:pt x="53" y="76"/>
                    </a:cubicBezTo>
                    <a:cubicBezTo>
                      <a:pt x="48" y="78"/>
                      <a:pt x="42" y="81"/>
                      <a:pt x="36" y="83"/>
                    </a:cubicBezTo>
                    <a:cubicBezTo>
                      <a:pt x="31" y="85"/>
                      <a:pt x="25" y="86"/>
                      <a:pt x="23" y="91"/>
                    </a:cubicBezTo>
                    <a:cubicBezTo>
                      <a:pt x="23" y="95"/>
                      <a:pt x="23" y="104"/>
                      <a:pt x="23" y="108"/>
                    </a:cubicBezTo>
                    <a:cubicBezTo>
                      <a:pt x="134" y="108"/>
                      <a:pt x="134" y="108"/>
                      <a:pt x="134" y="108"/>
                    </a:cubicBezTo>
                    <a:cubicBezTo>
                      <a:pt x="134" y="104"/>
                      <a:pt x="133" y="95"/>
                      <a:pt x="133" y="91"/>
                    </a:cubicBezTo>
                    <a:cubicBezTo>
                      <a:pt x="131" y="86"/>
                      <a:pt x="125" y="85"/>
                      <a:pt x="120" y="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/>
              </a:p>
            </p:txBody>
          </p:sp>
          <p:pic>
            <p:nvPicPr>
              <p:cNvPr id="22" name="Picture 23" descr="pc">
                <a:extLst>
                  <a:ext uri="{FF2B5EF4-FFF2-40B4-BE49-F238E27FC236}">
                    <a16:creationId xmlns:a16="http://schemas.microsoft.com/office/drawing/2014/main" id="{062ECA15-845F-4B2F-92FC-42936885FB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60159" y="1235936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DB06C3-F0DC-4938-A210-F4AB6AF2D6A2}"/>
                </a:ext>
              </a:extLst>
            </p:cNvPr>
            <p:cNvGrpSpPr/>
            <p:nvPr/>
          </p:nvGrpSpPr>
          <p:grpSpPr>
            <a:xfrm>
              <a:off x="4088796" y="1485768"/>
              <a:ext cx="587312" cy="399716"/>
              <a:chOff x="396026" y="1218907"/>
              <a:chExt cx="587312" cy="399716"/>
            </a:xfrm>
          </p:grpSpPr>
          <p:sp>
            <p:nvSpPr>
              <p:cNvPr id="24" name="Freeform 1490">
                <a:extLst>
                  <a:ext uri="{FF2B5EF4-FFF2-40B4-BE49-F238E27FC236}">
                    <a16:creationId xmlns:a16="http://schemas.microsoft.com/office/drawing/2014/main" id="{64C8EA0E-1BEA-404F-B12F-CB021F5A1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26" y="1218907"/>
                <a:ext cx="369724" cy="301121"/>
              </a:xfrm>
              <a:custGeom>
                <a:avLst/>
                <a:gdLst>
                  <a:gd name="T0" fmla="*/ 41 w 156"/>
                  <a:gd name="T1" fmla="*/ 76 h 108"/>
                  <a:gd name="T2" fmla="*/ 51 w 156"/>
                  <a:gd name="T3" fmla="*/ 71 h 108"/>
                  <a:gd name="T4" fmla="*/ 51 w 156"/>
                  <a:gd name="T5" fmla="*/ 66 h 108"/>
                  <a:gd name="T6" fmla="*/ 54 w 156"/>
                  <a:gd name="T7" fmla="*/ 59 h 108"/>
                  <a:gd name="T8" fmla="*/ 56 w 156"/>
                  <a:gd name="T9" fmla="*/ 54 h 108"/>
                  <a:gd name="T10" fmla="*/ 51 w 156"/>
                  <a:gd name="T11" fmla="*/ 39 h 108"/>
                  <a:gd name="T12" fmla="*/ 53 w 156"/>
                  <a:gd name="T13" fmla="*/ 35 h 108"/>
                  <a:gd name="T14" fmla="*/ 49 w 156"/>
                  <a:gd name="T15" fmla="*/ 29 h 108"/>
                  <a:gd name="T16" fmla="*/ 31 w 156"/>
                  <a:gd name="T17" fmla="*/ 27 h 108"/>
                  <a:gd name="T18" fmla="*/ 24 w 156"/>
                  <a:gd name="T19" fmla="*/ 51 h 108"/>
                  <a:gd name="T20" fmla="*/ 28 w 156"/>
                  <a:gd name="T21" fmla="*/ 60 h 108"/>
                  <a:gd name="T22" fmla="*/ 31 w 156"/>
                  <a:gd name="T23" fmla="*/ 71 h 108"/>
                  <a:gd name="T24" fmla="*/ 26 w 156"/>
                  <a:gd name="T25" fmla="*/ 77 h 108"/>
                  <a:gd name="T26" fmla="*/ 10 w 156"/>
                  <a:gd name="T27" fmla="*/ 83 h 108"/>
                  <a:gd name="T28" fmla="*/ 0 w 156"/>
                  <a:gd name="T29" fmla="*/ 101 h 108"/>
                  <a:gd name="T30" fmla="*/ 18 w 156"/>
                  <a:gd name="T31" fmla="*/ 97 h 108"/>
                  <a:gd name="T32" fmla="*/ 19 w 156"/>
                  <a:gd name="T33" fmla="*/ 91 h 108"/>
                  <a:gd name="T34" fmla="*/ 31 w 156"/>
                  <a:gd name="T35" fmla="*/ 80 h 108"/>
                  <a:gd name="T36" fmla="*/ 156 w 156"/>
                  <a:gd name="T37" fmla="*/ 89 h 108"/>
                  <a:gd name="T38" fmla="*/ 134 w 156"/>
                  <a:gd name="T39" fmla="*/ 77 h 108"/>
                  <a:gd name="T40" fmla="*/ 127 w 156"/>
                  <a:gd name="T41" fmla="*/ 71 h 108"/>
                  <a:gd name="T42" fmla="*/ 127 w 156"/>
                  <a:gd name="T43" fmla="*/ 66 h 108"/>
                  <a:gd name="T44" fmla="*/ 130 w 156"/>
                  <a:gd name="T45" fmla="*/ 59 h 108"/>
                  <a:gd name="T46" fmla="*/ 131 w 156"/>
                  <a:gd name="T47" fmla="*/ 50 h 108"/>
                  <a:gd name="T48" fmla="*/ 131 w 156"/>
                  <a:gd name="T49" fmla="*/ 40 h 108"/>
                  <a:gd name="T50" fmla="*/ 128 w 156"/>
                  <a:gd name="T51" fmla="*/ 29 h 108"/>
                  <a:gd name="T52" fmla="*/ 124 w 156"/>
                  <a:gd name="T53" fmla="*/ 27 h 108"/>
                  <a:gd name="T54" fmla="*/ 102 w 156"/>
                  <a:gd name="T55" fmla="*/ 32 h 108"/>
                  <a:gd name="T56" fmla="*/ 102 w 156"/>
                  <a:gd name="T57" fmla="*/ 34 h 108"/>
                  <a:gd name="T58" fmla="*/ 103 w 156"/>
                  <a:gd name="T59" fmla="*/ 35 h 108"/>
                  <a:gd name="T60" fmla="*/ 102 w 156"/>
                  <a:gd name="T61" fmla="*/ 53 h 108"/>
                  <a:gd name="T62" fmla="*/ 103 w 156"/>
                  <a:gd name="T63" fmla="*/ 60 h 108"/>
                  <a:gd name="T64" fmla="*/ 105 w 156"/>
                  <a:gd name="T65" fmla="*/ 67 h 108"/>
                  <a:gd name="T66" fmla="*/ 105 w 156"/>
                  <a:gd name="T67" fmla="*/ 71 h 108"/>
                  <a:gd name="T68" fmla="*/ 115 w 156"/>
                  <a:gd name="T69" fmla="*/ 76 h 108"/>
                  <a:gd name="T70" fmla="*/ 125 w 156"/>
                  <a:gd name="T71" fmla="*/ 80 h 108"/>
                  <a:gd name="T72" fmla="*/ 138 w 156"/>
                  <a:gd name="T73" fmla="*/ 91 h 108"/>
                  <a:gd name="T74" fmla="*/ 138 w 156"/>
                  <a:gd name="T75" fmla="*/ 97 h 108"/>
                  <a:gd name="T76" fmla="*/ 156 w 156"/>
                  <a:gd name="T77" fmla="*/ 101 h 108"/>
                  <a:gd name="T78" fmla="*/ 120 w 156"/>
                  <a:gd name="T79" fmla="*/ 83 h 108"/>
                  <a:gd name="T80" fmla="*/ 98 w 156"/>
                  <a:gd name="T81" fmla="*/ 74 h 108"/>
                  <a:gd name="T82" fmla="*/ 90 w 156"/>
                  <a:gd name="T83" fmla="*/ 66 h 108"/>
                  <a:gd name="T84" fmla="*/ 95 w 156"/>
                  <a:gd name="T85" fmla="*/ 53 h 108"/>
                  <a:gd name="T86" fmla="*/ 100 w 156"/>
                  <a:gd name="T87" fmla="*/ 46 h 108"/>
                  <a:gd name="T88" fmla="*/ 98 w 156"/>
                  <a:gd name="T89" fmla="*/ 34 h 108"/>
                  <a:gd name="T90" fmla="*/ 98 w 156"/>
                  <a:gd name="T91" fmla="*/ 12 h 108"/>
                  <a:gd name="T92" fmla="*/ 91 w 156"/>
                  <a:gd name="T93" fmla="*/ 7 h 108"/>
                  <a:gd name="T94" fmla="*/ 66 w 156"/>
                  <a:gd name="T95" fmla="*/ 6 h 108"/>
                  <a:gd name="T96" fmla="*/ 56 w 156"/>
                  <a:gd name="T97" fmla="*/ 39 h 108"/>
                  <a:gd name="T98" fmla="*/ 61 w 156"/>
                  <a:gd name="T99" fmla="*/ 52 h 108"/>
                  <a:gd name="T100" fmla="*/ 65 w 156"/>
                  <a:gd name="T101" fmla="*/ 66 h 108"/>
                  <a:gd name="T102" fmla="*/ 58 w 156"/>
                  <a:gd name="T103" fmla="*/ 74 h 108"/>
                  <a:gd name="T104" fmla="*/ 36 w 156"/>
                  <a:gd name="T105" fmla="*/ 83 h 108"/>
                  <a:gd name="T106" fmla="*/ 23 w 156"/>
                  <a:gd name="T107" fmla="*/ 108 h 108"/>
                  <a:gd name="T108" fmla="*/ 133 w 156"/>
                  <a:gd name="T109" fmla="*/ 9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6" h="108">
                    <a:moveTo>
                      <a:pt x="34" y="79"/>
                    </a:moveTo>
                    <a:cubicBezTo>
                      <a:pt x="36" y="78"/>
                      <a:pt x="39" y="77"/>
                      <a:pt x="41" y="76"/>
                    </a:cubicBezTo>
                    <a:cubicBezTo>
                      <a:pt x="44" y="75"/>
                      <a:pt x="48" y="73"/>
                      <a:pt x="51" y="72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71"/>
                      <a:pt x="49" y="71"/>
                      <a:pt x="49" y="71"/>
                    </a:cubicBezTo>
                    <a:cubicBezTo>
                      <a:pt x="49" y="68"/>
                      <a:pt x="50" y="68"/>
                      <a:pt x="51" y="66"/>
                    </a:cubicBezTo>
                    <a:cubicBezTo>
                      <a:pt x="51" y="65"/>
                      <a:pt x="51" y="63"/>
                      <a:pt x="52" y="61"/>
                    </a:cubicBezTo>
                    <a:cubicBezTo>
                      <a:pt x="52" y="60"/>
                      <a:pt x="54" y="60"/>
                      <a:pt x="54" y="59"/>
                    </a:cubicBezTo>
                    <a:cubicBezTo>
                      <a:pt x="55" y="58"/>
                      <a:pt x="55" y="57"/>
                      <a:pt x="55" y="56"/>
                    </a:cubicBezTo>
                    <a:cubicBezTo>
                      <a:pt x="55" y="56"/>
                      <a:pt x="55" y="55"/>
                      <a:pt x="56" y="54"/>
                    </a:cubicBezTo>
                    <a:cubicBezTo>
                      <a:pt x="52" y="51"/>
                      <a:pt x="52" y="45"/>
                      <a:pt x="51" y="41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1" y="37"/>
                      <a:pt x="52" y="36"/>
                      <a:pt x="52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3"/>
                      <a:pt x="52" y="31"/>
                      <a:pt x="52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1" y="23"/>
                      <a:pt x="35" y="26"/>
                      <a:pt x="31" y="27"/>
                    </a:cubicBezTo>
                    <a:cubicBezTo>
                      <a:pt x="26" y="29"/>
                      <a:pt x="23" y="37"/>
                      <a:pt x="25" y="47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53"/>
                      <a:pt x="24" y="59"/>
                      <a:pt x="26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3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3"/>
                      <a:pt x="27" y="76"/>
                      <a:pt x="26" y="77"/>
                    </a:cubicBezTo>
                    <a:cubicBezTo>
                      <a:pt x="25" y="77"/>
                      <a:pt x="23" y="77"/>
                      <a:pt x="22" y="77"/>
                    </a:cubicBezTo>
                    <a:cubicBezTo>
                      <a:pt x="18" y="79"/>
                      <a:pt x="14" y="81"/>
                      <a:pt x="10" y="83"/>
                    </a:cubicBezTo>
                    <a:cubicBezTo>
                      <a:pt x="6" y="84"/>
                      <a:pt x="2" y="85"/>
                      <a:pt x="1" y="89"/>
                    </a:cubicBezTo>
                    <a:cubicBezTo>
                      <a:pt x="1" y="91"/>
                      <a:pt x="0" y="97"/>
                      <a:pt x="0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0"/>
                      <a:pt x="18" y="98"/>
                      <a:pt x="18" y="97"/>
                    </a:cubicBezTo>
                    <a:cubicBezTo>
                      <a:pt x="19" y="95"/>
                      <a:pt x="19" y="93"/>
                      <a:pt x="19" y="91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21" y="84"/>
                      <a:pt x="27" y="82"/>
                      <a:pt x="31" y="80"/>
                    </a:cubicBezTo>
                    <a:cubicBezTo>
                      <a:pt x="32" y="80"/>
                      <a:pt x="33" y="80"/>
                      <a:pt x="34" y="79"/>
                    </a:cubicBezTo>
                    <a:close/>
                    <a:moveTo>
                      <a:pt x="156" y="89"/>
                    </a:moveTo>
                    <a:cubicBezTo>
                      <a:pt x="154" y="85"/>
                      <a:pt x="150" y="84"/>
                      <a:pt x="146" y="83"/>
                    </a:cubicBezTo>
                    <a:cubicBezTo>
                      <a:pt x="142" y="81"/>
                      <a:pt x="138" y="79"/>
                      <a:pt x="134" y="77"/>
                    </a:cubicBezTo>
                    <a:cubicBezTo>
                      <a:pt x="133" y="77"/>
                      <a:pt x="132" y="77"/>
                      <a:pt x="131" y="77"/>
                    </a:cubicBezTo>
                    <a:cubicBezTo>
                      <a:pt x="129" y="76"/>
                      <a:pt x="128" y="73"/>
                      <a:pt x="127" y="71"/>
                    </a:cubicBezTo>
                    <a:cubicBezTo>
                      <a:pt x="126" y="71"/>
                      <a:pt x="126" y="71"/>
                      <a:pt x="125" y="71"/>
                    </a:cubicBezTo>
                    <a:cubicBezTo>
                      <a:pt x="125" y="68"/>
                      <a:pt x="127" y="68"/>
                      <a:pt x="127" y="66"/>
                    </a:cubicBezTo>
                    <a:cubicBezTo>
                      <a:pt x="128" y="65"/>
                      <a:pt x="127" y="63"/>
                      <a:pt x="128" y="61"/>
                    </a:cubicBezTo>
                    <a:cubicBezTo>
                      <a:pt x="129" y="60"/>
                      <a:pt x="130" y="60"/>
                      <a:pt x="130" y="59"/>
                    </a:cubicBezTo>
                    <a:cubicBezTo>
                      <a:pt x="131" y="58"/>
                      <a:pt x="131" y="57"/>
                      <a:pt x="132" y="56"/>
                    </a:cubicBezTo>
                    <a:cubicBezTo>
                      <a:pt x="132" y="54"/>
                      <a:pt x="132" y="52"/>
                      <a:pt x="131" y="50"/>
                    </a:cubicBezTo>
                    <a:cubicBezTo>
                      <a:pt x="131" y="49"/>
                      <a:pt x="131" y="49"/>
                      <a:pt x="130" y="48"/>
                    </a:cubicBezTo>
                    <a:cubicBezTo>
                      <a:pt x="130" y="46"/>
                      <a:pt x="131" y="41"/>
                      <a:pt x="131" y="40"/>
                    </a:cubicBezTo>
                    <a:cubicBezTo>
                      <a:pt x="131" y="37"/>
                      <a:pt x="131" y="35"/>
                      <a:pt x="130" y="32"/>
                    </a:cubicBezTo>
                    <a:cubicBezTo>
                      <a:pt x="130" y="32"/>
                      <a:pt x="129" y="30"/>
                      <a:pt x="128" y="29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4" y="27"/>
                      <a:pt x="124" y="27"/>
                      <a:pt x="124" y="27"/>
                    </a:cubicBezTo>
                    <a:cubicBezTo>
                      <a:pt x="118" y="23"/>
                      <a:pt x="111" y="26"/>
                      <a:pt x="107" y="27"/>
                    </a:cubicBezTo>
                    <a:cubicBezTo>
                      <a:pt x="105" y="28"/>
                      <a:pt x="104" y="30"/>
                      <a:pt x="102" y="32"/>
                    </a:cubicBezTo>
                    <a:cubicBezTo>
                      <a:pt x="102" y="33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5"/>
                      <a:pt x="103" y="35"/>
                    </a:cubicBezTo>
                    <a:cubicBezTo>
                      <a:pt x="105" y="39"/>
                      <a:pt x="105" y="44"/>
                      <a:pt x="104" y="47"/>
                    </a:cubicBezTo>
                    <a:cubicBezTo>
                      <a:pt x="104" y="48"/>
                      <a:pt x="103" y="51"/>
                      <a:pt x="102" y="53"/>
                    </a:cubicBezTo>
                    <a:cubicBezTo>
                      <a:pt x="101" y="53"/>
                      <a:pt x="101" y="54"/>
                      <a:pt x="100" y="54"/>
                    </a:cubicBezTo>
                    <a:cubicBezTo>
                      <a:pt x="101" y="56"/>
                      <a:pt x="101" y="59"/>
                      <a:pt x="103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3"/>
                      <a:pt x="105" y="65"/>
                      <a:pt x="105" y="67"/>
                    </a:cubicBezTo>
                    <a:cubicBezTo>
                      <a:pt x="105" y="68"/>
                      <a:pt x="107" y="69"/>
                      <a:pt x="107" y="71"/>
                    </a:cubicBezTo>
                    <a:cubicBezTo>
                      <a:pt x="105" y="71"/>
                      <a:pt x="105" y="71"/>
                      <a:pt x="105" y="71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8" y="73"/>
                      <a:pt x="112" y="75"/>
                      <a:pt x="115" y="76"/>
                    </a:cubicBezTo>
                    <a:cubicBezTo>
                      <a:pt x="118" y="77"/>
                      <a:pt x="120" y="78"/>
                      <a:pt x="122" y="79"/>
                    </a:cubicBezTo>
                    <a:cubicBezTo>
                      <a:pt x="123" y="80"/>
                      <a:pt x="124" y="80"/>
                      <a:pt x="125" y="80"/>
                    </a:cubicBezTo>
                    <a:cubicBezTo>
                      <a:pt x="130" y="82"/>
                      <a:pt x="135" y="84"/>
                      <a:pt x="137" y="90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1"/>
                      <a:pt x="138" y="91"/>
                      <a:pt x="138" y="91"/>
                    </a:cubicBezTo>
                    <a:cubicBezTo>
                      <a:pt x="138" y="93"/>
                      <a:pt x="138" y="95"/>
                      <a:pt x="138" y="97"/>
                    </a:cubicBezTo>
                    <a:cubicBezTo>
                      <a:pt x="138" y="98"/>
                      <a:pt x="138" y="100"/>
                      <a:pt x="138" y="101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97"/>
                      <a:pt x="156" y="91"/>
                      <a:pt x="156" y="89"/>
                    </a:cubicBezTo>
                    <a:close/>
                    <a:moveTo>
                      <a:pt x="120" y="83"/>
                    </a:moveTo>
                    <a:cubicBezTo>
                      <a:pt x="115" y="81"/>
                      <a:pt x="109" y="78"/>
                      <a:pt x="103" y="76"/>
                    </a:cubicBezTo>
                    <a:cubicBezTo>
                      <a:pt x="101" y="75"/>
                      <a:pt x="100" y="75"/>
                      <a:pt x="98" y="74"/>
                    </a:cubicBezTo>
                    <a:cubicBezTo>
                      <a:pt x="96" y="73"/>
                      <a:pt x="94" y="69"/>
                      <a:pt x="93" y="67"/>
                    </a:cubicBezTo>
                    <a:cubicBezTo>
                      <a:pt x="92" y="67"/>
                      <a:pt x="91" y="66"/>
                      <a:pt x="90" y="66"/>
                    </a:cubicBezTo>
                    <a:cubicBezTo>
                      <a:pt x="91" y="63"/>
                      <a:pt x="93" y="63"/>
                      <a:pt x="93" y="60"/>
                    </a:cubicBezTo>
                    <a:cubicBezTo>
                      <a:pt x="94" y="58"/>
                      <a:pt x="93" y="55"/>
                      <a:pt x="95" y="53"/>
                    </a:cubicBezTo>
                    <a:cubicBezTo>
                      <a:pt x="95" y="51"/>
                      <a:pt x="97" y="51"/>
                      <a:pt x="98" y="50"/>
                    </a:cubicBezTo>
                    <a:cubicBezTo>
                      <a:pt x="99" y="49"/>
                      <a:pt x="99" y="47"/>
                      <a:pt x="100" y="46"/>
                    </a:cubicBezTo>
                    <a:cubicBezTo>
                      <a:pt x="100" y="43"/>
                      <a:pt x="101" y="40"/>
                      <a:pt x="99" y="37"/>
                    </a:cubicBezTo>
                    <a:cubicBezTo>
                      <a:pt x="99" y="36"/>
                      <a:pt x="98" y="36"/>
                      <a:pt x="98" y="34"/>
                    </a:cubicBezTo>
                    <a:cubicBezTo>
                      <a:pt x="98" y="32"/>
                      <a:pt x="99" y="25"/>
                      <a:pt x="99" y="23"/>
                    </a:cubicBezTo>
                    <a:cubicBezTo>
                      <a:pt x="99" y="20"/>
                      <a:pt x="99" y="16"/>
                      <a:pt x="98" y="12"/>
                    </a:cubicBezTo>
                    <a:cubicBezTo>
                      <a:pt x="98" y="12"/>
                      <a:pt x="97" y="9"/>
                      <a:pt x="95" y="8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0" y="0"/>
                      <a:pt x="71" y="4"/>
                      <a:pt x="66" y="6"/>
                    </a:cubicBezTo>
                    <a:cubicBezTo>
                      <a:pt x="58" y="8"/>
                      <a:pt x="54" y="18"/>
                      <a:pt x="57" y="34"/>
                    </a:cubicBezTo>
                    <a:cubicBezTo>
                      <a:pt x="58" y="36"/>
                      <a:pt x="56" y="37"/>
                      <a:pt x="56" y="39"/>
                    </a:cubicBezTo>
                    <a:cubicBezTo>
                      <a:pt x="56" y="42"/>
                      <a:pt x="56" y="50"/>
                      <a:pt x="59" y="51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5"/>
                      <a:pt x="62" y="58"/>
                      <a:pt x="62" y="61"/>
                    </a:cubicBezTo>
                    <a:cubicBezTo>
                      <a:pt x="63" y="63"/>
                      <a:pt x="65" y="63"/>
                      <a:pt x="65" y="66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2" y="69"/>
                      <a:pt x="60" y="73"/>
                      <a:pt x="58" y="74"/>
                    </a:cubicBezTo>
                    <a:cubicBezTo>
                      <a:pt x="57" y="75"/>
                      <a:pt x="55" y="75"/>
                      <a:pt x="53" y="76"/>
                    </a:cubicBezTo>
                    <a:cubicBezTo>
                      <a:pt x="48" y="78"/>
                      <a:pt x="42" y="81"/>
                      <a:pt x="36" y="83"/>
                    </a:cubicBezTo>
                    <a:cubicBezTo>
                      <a:pt x="31" y="85"/>
                      <a:pt x="25" y="86"/>
                      <a:pt x="23" y="91"/>
                    </a:cubicBezTo>
                    <a:cubicBezTo>
                      <a:pt x="23" y="95"/>
                      <a:pt x="23" y="104"/>
                      <a:pt x="23" y="108"/>
                    </a:cubicBezTo>
                    <a:cubicBezTo>
                      <a:pt x="134" y="108"/>
                      <a:pt x="134" y="108"/>
                      <a:pt x="134" y="108"/>
                    </a:cubicBezTo>
                    <a:cubicBezTo>
                      <a:pt x="134" y="104"/>
                      <a:pt x="133" y="95"/>
                      <a:pt x="133" y="91"/>
                    </a:cubicBezTo>
                    <a:cubicBezTo>
                      <a:pt x="131" y="86"/>
                      <a:pt x="125" y="85"/>
                      <a:pt x="120" y="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/>
              </a:p>
            </p:txBody>
          </p:sp>
          <p:pic>
            <p:nvPicPr>
              <p:cNvPr id="25" name="Picture 23" descr="pc">
                <a:extLst>
                  <a:ext uri="{FF2B5EF4-FFF2-40B4-BE49-F238E27FC236}">
                    <a16:creationId xmlns:a16="http://schemas.microsoft.com/office/drawing/2014/main" id="{7D495E96-1DBC-4A59-BCD2-9ED1C27AC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60159" y="1235936"/>
                <a:ext cx="423179" cy="382687"/>
              </a:xfrm>
              <a:prstGeom prst="rect">
                <a:avLst/>
              </a:prstGeom>
              <a:noFill/>
            </p:spPr>
          </p:pic>
        </p:grpSp>
        <p:sp>
          <p:nvSpPr>
            <p:cNvPr id="26" name="Freeform 1492">
              <a:extLst>
                <a:ext uri="{FF2B5EF4-FFF2-40B4-BE49-F238E27FC236}">
                  <a16:creationId xmlns:a16="http://schemas.microsoft.com/office/drawing/2014/main" id="{1A38891C-7534-4D71-9BD3-07AE608A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782" y="1492182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Freeform 1492">
              <a:extLst>
                <a:ext uri="{FF2B5EF4-FFF2-40B4-BE49-F238E27FC236}">
                  <a16:creationId xmlns:a16="http://schemas.microsoft.com/office/drawing/2014/main" id="{C2629EB2-07FC-4844-BBEC-54FB9272A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339" y="1491299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Freeform 1492">
              <a:extLst>
                <a:ext uri="{FF2B5EF4-FFF2-40B4-BE49-F238E27FC236}">
                  <a16:creationId xmlns:a16="http://schemas.microsoft.com/office/drawing/2014/main" id="{24216496-FA14-47F1-BB2F-A909EFF0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358" y="1484705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9" name="Picture 23" descr="pc">
              <a:extLst>
                <a:ext uri="{FF2B5EF4-FFF2-40B4-BE49-F238E27FC236}">
                  <a16:creationId xmlns:a16="http://schemas.microsoft.com/office/drawing/2014/main" id="{8608F057-50F5-4C77-984B-B9077D116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4899" y="1537000"/>
              <a:ext cx="368311" cy="333069"/>
            </a:xfrm>
            <a:prstGeom prst="rect">
              <a:avLst/>
            </a:prstGeom>
            <a:noFill/>
          </p:spPr>
        </p:pic>
        <p:pic>
          <p:nvPicPr>
            <p:cNvPr id="30" name="Picture 23" descr="pc">
              <a:extLst>
                <a:ext uri="{FF2B5EF4-FFF2-40B4-BE49-F238E27FC236}">
                  <a16:creationId xmlns:a16="http://schemas.microsoft.com/office/drawing/2014/main" id="{EC917B8D-CD72-484F-8661-5425BF9CC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4965" y="1534427"/>
              <a:ext cx="368311" cy="333069"/>
            </a:xfrm>
            <a:prstGeom prst="rect">
              <a:avLst/>
            </a:prstGeom>
            <a:noFill/>
          </p:spPr>
        </p:pic>
        <p:pic>
          <p:nvPicPr>
            <p:cNvPr id="31" name="Picture 23" descr="pc">
              <a:extLst>
                <a:ext uri="{FF2B5EF4-FFF2-40B4-BE49-F238E27FC236}">
                  <a16:creationId xmlns:a16="http://schemas.microsoft.com/office/drawing/2014/main" id="{241C9FB0-30FC-4CD3-824E-6035BEDFF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38121" y="1527730"/>
              <a:ext cx="368311" cy="333069"/>
            </a:xfrm>
            <a:prstGeom prst="rect">
              <a:avLst/>
            </a:prstGeom>
            <a:noFill/>
          </p:spPr>
        </p:pic>
        <p:sp>
          <p:nvSpPr>
            <p:cNvPr id="32" name="Freeform 1490">
              <a:extLst>
                <a:ext uri="{FF2B5EF4-FFF2-40B4-BE49-F238E27FC236}">
                  <a16:creationId xmlns:a16="http://schemas.microsoft.com/office/drawing/2014/main" id="{F27313CA-2096-4C18-AF52-C8445B7C8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8685" y="1485370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pic>
          <p:nvPicPr>
            <p:cNvPr id="33" name="Picture 23" descr="pc">
              <a:extLst>
                <a:ext uri="{FF2B5EF4-FFF2-40B4-BE49-F238E27FC236}">
                  <a16:creationId xmlns:a16="http://schemas.microsoft.com/office/drawing/2014/main" id="{7D4468FB-239C-491E-929A-18EEFF57C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9408" y="1492693"/>
              <a:ext cx="423179" cy="382687"/>
            </a:xfrm>
            <a:prstGeom prst="rect">
              <a:avLst/>
            </a:prstGeom>
            <a:noFill/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C4B0E0C-AF2F-4AD5-94D3-35476CBFDE76}"/>
                </a:ext>
              </a:extLst>
            </p:cNvPr>
            <p:cNvGrpSpPr/>
            <p:nvPr/>
          </p:nvGrpSpPr>
          <p:grpSpPr>
            <a:xfrm>
              <a:off x="1597075" y="1500132"/>
              <a:ext cx="524413" cy="382687"/>
              <a:chOff x="1597075" y="1500132"/>
              <a:chExt cx="524413" cy="382687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61E44E0-DEAF-464A-9CC9-906A538E2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36" name="Picture 23" descr="pc">
                <a:extLst>
                  <a:ext uri="{FF2B5EF4-FFF2-40B4-BE49-F238E27FC236}">
                    <a16:creationId xmlns:a16="http://schemas.microsoft.com/office/drawing/2014/main" id="{91DFF67A-4B91-4F88-964D-E6148F07A5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6DDE8DA-91F1-4B8A-BFBD-9F8DF2727292}"/>
                </a:ext>
              </a:extLst>
            </p:cNvPr>
            <p:cNvGrpSpPr/>
            <p:nvPr/>
          </p:nvGrpSpPr>
          <p:grpSpPr>
            <a:xfrm>
              <a:off x="1031778" y="1490326"/>
              <a:ext cx="524413" cy="382687"/>
              <a:chOff x="1597075" y="1500132"/>
              <a:chExt cx="524413" cy="382687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9841440-50AA-40AB-A073-EAAFDEE06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39" name="Picture 23" descr="pc">
                <a:extLst>
                  <a:ext uri="{FF2B5EF4-FFF2-40B4-BE49-F238E27FC236}">
                    <a16:creationId xmlns:a16="http://schemas.microsoft.com/office/drawing/2014/main" id="{413202F6-D735-454B-9C37-A077EDB813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1AF1AF-8FD3-471C-9295-3021ED79EE47}"/>
                </a:ext>
              </a:extLst>
            </p:cNvPr>
            <p:cNvGrpSpPr/>
            <p:nvPr/>
          </p:nvGrpSpPr>
          <p:grpSpPr>
            <a:xfrm>
              <a:off x="457176" y="1490358"/>
              <a:ext cx="524413" cy="382687"/>
              <a:chOff x="1597075" y="1500132"/>
              <a:chExt cx="524413" cy="38268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699A327-A0B2-4402-8719-77D168352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42" name="Picture 23" descr="pc">
                <a:extLst>
                  <a:ext uri="{FF2B5EF4-FFF2-40B4-BE49-F238E27FC236}">
                    <a16:creationId xmlns:a16="http://schemas.microsoft.com/office/drawing/2014/main" id="{2159C060-3B16-4593-91C8-BEF28DAB5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7539D4-58F5-4A19-B10F-5D3F4FACD6B1}"/>
                </a:ext>
              </a:extLst>
            </p:cNvPr>
            <p:cNvSpPr txBox="1"/>
            <p:nvPr/>
          </p:nvSpPr>
          <p:spPr>
            <a:xfrm>
              <a:off x="912657" y="1292242"/>
              <a:ext cx="2284341" cy="1840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3400" b="0" spc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defRPr>
              </a:lvl1pPr>
            </a:lstStyle>
            <a:p>
              <a:pPr algn="ctr" defTabSz="914377" latinLnBrk="0"/>
              <a:r>
                <a:rPr lang="en-US" altLang="ko-KR" sz="1800" kern="0" spc="-70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Helvetica"/>
                </a:rPr>
                <a:t>Application Domain Knowledge Expert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B367B8-756C-4528-BAE4-F3D18DD57EA0}"/>
                </a:ext>
              </a:extLst>
            </p:cNvPr>
            <p:cNvSpPr txBox="1"/>
            <p:nvPr/>
          </p:nvSpPr>
          <p:spPr>
            <a:xfrm>
              <a:off x="3852533" y="1291563"/>
              <a:ext cx="1745047" cy="1840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3400" b="0" spc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defRPr>
              </a:lvl1pPr>
            </a:lstStyle>
            <a:p>
              <a:pPr algn="ctr" defTabSz="914377" latinLnBrk="0"/>
              <a:r>
                <a:rPr lang="en-US" altLang="ko-KR" sz="1800" kern="0" spc="-70" dirty="0">
                  <a:solidFill>
                    <a:schemeClr val="accent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Helvetica"/>
                </a:rPr>
                <a:t>AI Domain Knowledge Expert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9B8AEC-026D-4E3A-9A5C-1B1EC2A846AB}"/>
                </a:ext>
              </a:extLst>
            </p:cNvPr>
            <p:cNvSpPr/>
            <p:nvPr/>
          </p:nvSpPr>
          <p:spPr>
            <a:xfrm>
              <a:off x="402124" y="2552681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Data 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Acquisition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BC570A-4312-4B42-B2DC-BD8829358E65}"/>
                </a:ext>
              </a:extLst>
            </p:cNvPr>
            <p:cNvSpPr/>
            <p:nvPr/>
          </p:nvSpPr>
          <p:spPr>
            <a:xfrm>
              <a:off x="2115293" y="2552681"/>
              <a:ext cx="507711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Feature Selection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C183057-90F4-4391-AFFD-1281ABF6EA35}"/>
                </a:ext>
              </a:extLst>
            </p:cNvPr>
            <p:cNvSpPr/>
            <p:nvPr/>
          </p:nvSpPr>
          <p:spPr>
            <a:xfrm>
              <a:off x="1542598" y="2552681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Exploration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756CB9-732F-4CE0-A0C1-B0C8F0A37BFC}"/>
                </a:ext>
              </a:extLst>
            </p:cNvPr>
            <p:cNvSpPr/>
            <p:nvPr/>
          </p:nvSpPr>
          <p:spPr>
            <a:xfrm>
              <a:off x="969430" y="2552681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 Preparation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9D8E6E4-3640-4F1A-B092-AECD5D27031F}"/>
                </a:ext>
              </a:extLst>
            </p:cNvPr>
            <p:cNvSpPr/>
            <p:nvPr/>
          </p:nvSpPr>
          <p:spPr>
            <a:xfrm>
              <a:off x="2633097" y="2552681"/>
              <a:ext cx="305043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82B77F9-297A-42E7-BDE2-91973BF8708A}"/>
                </a:ext>
              </a:extLst>
            </p:cNvPr>
            <p:cNvSpPr/>
            <p:nvPr/>
          </p:nvSpPr>
          <p:spPr>
            <a:xfrm>
              <a:off x="3732354" y="2552681"/>
              <a:ext cx="822842" cy="2710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Auto-Algorithm Design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E9ACB2-8E79-4B84-A848-DEE511C6419B}"/>
                </a:ext>
              </a:extLst>
            </p:cNvPr>
            <p:cNvSpPr/>
            <p:nvPr/>
          </p:nvSpPr>
          <p:spPr>
            <a:xfrm>
              <a:off x="2953275" y="2552681"/>
              <a:ext cx="771063" cy="274447"/>
            </a:xfrm>
            <a:prstGeom prst="rect">
              <a:avLst/>
            </a:prstGeom>
            <a:solidFill>
              <a:srgbClr val="169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Feature Transformation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77E65B8-2192-468A-8DF9-4F9E970F28C6}"/>
                </a:ext>
              </a:extLst>
            </p:cNvPr>
            <p:cNvGrpSpPr/>
            <p:nvPr/>
          </p:nvGrpSpPr>
          <p:grpSpPr>
            <a:xfrm>
              <a:off x="1561784" y="2202677"/>
              <a:ext cx="524413" cy="382687"/>
              <a:chOff x="1597075" y="1500132"/>
              <a:chExt cx="524413" cy="382687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D9356244-CE81-4D18-B9CE-27BD9E1B6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54" name="Picture 23" descr="pc">
                <a:extLst>
                  <a:ext uri="{FF2B5EF4-FFF2-40B4-BE49-F238E27FC236}">
                    <a16:creationId xmlns:a16="http://schemas.microsoft.com/office/drawing/2014/main" id="{9CD48830-E9F5-4C61-8B8B-DFCFAE7D07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3618F68-BF8C-41B8-BED1-1A9D6F3CA453}"/>
                </a:ext>
              </a:extLst>
            </p:cNvPr>
            <p:cNvGrpSpPr/>
            <p:nvPr/>
          </p:nvGrpSpPr>
          <p:grpSpPr>
            <a:xfrm>
              <a:off x="996487" y="2192871"/>
              <a:ext cx="524413" cy="382687"/>
              <a:chOff x="1597075" y="1500132"/>
              <a:chExt cx="524413" cy="382687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F51A07D0-1804-4A94-BF5C-E825107AF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57" name="Picture 23" descr="pc">
                <a:extLst>
                  <a:ext uri="{FF2B5EF4-FFF2-40B4-BE49-F238E27FC236}">
                    <a16:creationId xmlns:a16="http://schemas.microsoft.com/office/drawing/2014/main" id="{993AA6C9-3122-453D-9009-AABB92DC1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5586073-CCCE-474D-A472-FAF6366B6739}"/>
                </a:ext>
              </a:extLst>
            </p:cNvPr>
            <p:cNvGrpSpPr/>
            <p:nvPr/>
          </p:nvGrpSpPr>
          <p:grpSpPr>
            <a:xfrm>
              <a:off x="421885" y="2192903"/>
              <a:ext cx="524413" cy="382687"/>
              <a:chOff x="1597075" y="1500132"/>
              <a:chExt cx="524413" cy="382687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9939653-971E-473E-9582-8BE1FC0A8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60" name="Picture 23" descr="pc">
                <a:extLst>
                  <a:ext uri="{FF2B5EF4-FFF2-40B4-BE49-F238E27FC236}">
                    <a16:creationId xmlns:a16="http://schemas.microsoft.com/office/drawing/2014/main" id="{FBB8E031-5D5A-4323-A334-007CD914A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sp>
          <p:nvSpPr>
            <p:cNvPr id="61" name="Freeform 1492">
              <a:extLst>
                <a:ext uri="{FF2B5EF4-FFF2-40B4-BE49-F238E27FC236}">
                  <a16:creationId xmlns:a16="http://schemas.microsoft.com/office/drawing/2014/main" id="{F47E8AF3-C0A6-40A4-A8A7-F221944D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05" y="2230551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62" name="Picture 14" descr="Supercomputer">
              <a:extLst>
                <a:ext uri="{FF2B5EF4-FFF2-40B4-BE49-F238E27FC236}">
                  <a16:creationId xmlns:a16="http://schemas.microsoft.com/office/drawing/2014/main" id="{4725BEC3-DCBA-4B6F-9946-E3D319B48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311" y="2226797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Freeform 1490">
              <a:extLst>
                <a:ext uri="{FF2B5EF4-FFF2-40B4-BE49-F238E27FC236}">
                  <a16:creationId xmlns:a16="http://schemas.microsoft.com/office/drawing/2014/main" id="{1E32188D-333B-481C-97D8-48C36EF8F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3896" y="2212787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sp>
          <p:nvSpPr>
            <p:cNvPr id="64" name="Freeform 1490">
              <a:extLst>
                <a:ext uri="{FF2B5EF4-FFF2-40B4-BE49-F238E27FC236}">
                  <a16:creationId xmlns:a16="http://schemas.microsoft.com/office/drawing/2014/main" id="{988AED2C-2AC8-4AB9-AB1F-1D3DCA2F8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1299" y="2212892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sp>
          <p:nvSpPr>
            <p:cNvPr id="65" name="Freeform 1490">
              <a:extLst>
                <a:ext uri="{FF2B5EF4-FFF2-40B4-BE49-F238E27FC236}">
                  <a16:creationId xmlns:a16="http://schemas.microsoft.com/office/drawing/2014/main" id="{7EDDAC50-C8EC-4112-A1AA-CF70107CB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7" y="2224641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49AED36-76E8-4B2E-B0E3-4EAC2989D14B}"/>
                </a:ext>
              </a:extLst>
            </p:cNvPr>
            <p:cNvSpPr/>
            <p:nvPr/>
          </p:nvSpPr>
          <p:spPr>
            <a:xfrm>
              <a:off x="5251316" y="2611763"/>
              <a:ext cx="2030738" cy="17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ko-KR" sz="1100" b="1" dirty="0">
                  <a:solidFill>
                    <a:prstClr val="black"/>
                  </a:solidFill>
                  <a:latin typeface="삼성긴고딕 Bold"/>
                </a:rPr>
                <a:t>HW</a:t>
              </a:r>
              <a:r>
                <a:rPr lang="ko-KR" altLang="en-US" sz="1100" b="1" dirty="0">
                  <a:solidFill>
                    <a:prstClr val="black"/>
                  </a:solidFill>
                  <a:latin typeface="삼성긴고딕 Bold"/>
                </a:rPr>
                <a:t>성능개선</a:t>
              </a:r>
              <a:r>
                <a:rPr lang="en-US" altLang="ko-KR" sz="1100" b="1" dirty="0">
                  <a:solidFill>
                    <a:prstClr val="black"/>
                  </a:solidFill>
                  <a:latin typeface="삼성긴고딕 Bold"/>
                </a:rPr>
                <a:t>, </a:t>
              </a:r>
              <a:r>
                <a:rPr lang="ko-KR" altLang="en-US" sz="1100" b="1" dirty="0">
                  <a:solidFill>
                    <a:prstClr val="black"/>
                  </a:solidFill>
                  <a:latin typeface="삼성긴고딕 Bold"/>
                </a:rPr>
                <a:t>최적 모델</a:t>
              </a:r>
              <a:r>
                <a:rPr lang="en-US" altLang="ko-KR" sz="1100" b="1" dirty="0">
                  <a:solidFill>
                    <a:prstClr val="black"/>
                  </a:solidFill>
                  <a:latin typeface="삼성긴고딕 Bold"/>
                </a:rPr>
                <a:t> </a:t>
              </a:r>
              <a:r>
                <a:rPr lang="ko-KR" altLang="en-US" sz="1100" b="1" dirty="0">
                  <a:solidFill>
                    <a:prstClr val="black"/>
                  </a:solidFill>
                  <a:latin typeface="삼성긴고딕 Bold"/>
                </a:rPr>
                <a:t>자동선정</a:t>
              </a:r>
              <a:endParaRPr lang="en-US" altLang="ko-KR" sz="1100" b="1" dirty="0">
                <a:solidFill>
                  <a:prstClr val="black"/>
                </a:solidFill>
                <a:latin typeface="삼성긴고딕 Bold"/>
              </a:endParaRPr>
            </a:p>
          </p:txBody>
        </p:sp>
        <p:sp>
          <p:nvSpPr>
            <p:cNvPr id="67" name="AutoShape 50">
              <a:extLst>
                <a:ext uri="{FF2B5EF4-FFF2-40B4-BE49-F238E27FC236}">
                  <a16:creationId xmlns:a16="http://schemas.microsoft.com/office/drawing/2014/main" id="{2D9C847D-0DCE-469E-8F4B-D7A0BCAC5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13" y="3100401"/>
              <a:ext cx="3995715" cy="521327"/>
            </a:xfrm>
            <a:prstGeom prst="rightArrow">
              <a:avLst>
                <a:gd name="adj1" fmla="val 67500"/>
                <a:gd name="adj2" fmla="val 8768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삼성긴고딕 Bold"/>
                  <a:ea typeface="HY헤드라인M" panose="02030600000101010101" pitchFamily="18" charset="-127"/>
                </a:rPr>
                <a:t> Time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D83495F-1DBA-4EBF-A908-AC23412C4685}"/>
                </a:ext>
              </a:extLst>
            </p:cNvPr>
            <p:cNvSpPr/>
            <p:nvPr/>
          </p:nvSpPr>
          <p:spPr>
            <a:xfrm>
              <a:off x="409675" y="3230378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Data 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  <a:sym typeface="Helvetica"/>
                </a:rPr>
                <a:t>Acquisition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C98FD80-F2A4-4A13-808D-D4DB7D905CB5}"/>
                </a:ext>
              </a:extLst>
            </p:cNvPr>
            <p:cNvSpPr/>
            <p:nvPr/>
          </p:nvSpPr>
          <p:spPr>
            <a:xfrm>
              <a:off x="1550149" y="3230378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</a:t>
              </a:r>
            </a:p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Exploration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B91372-199C-47DA-9509-19E5A9F3C4DE}"/>
                </a:ext>
              </a:extLst>
            </p:cNvPr>
            <p:cNvSpPr/>
            <p:nvPr/>
          </p:nvSpPr>
          <p:spPr>
            <a:xfrm>
              <a:off x="976981" y="3230378"/>
              <a:ext cx="554845" cy="2701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Data Preparation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1BD0CFB-2F80-48C7-8B80-FED6D725C392}"/>
                </a:ext>
              </a:extLst>
            </p:cNvPr>
            <p:cNvSpPr/>
            <p:nvPr/>
          </p:nvSpPr>
          <p:spPr>
            <a:xfrm>
              <a:off x="2906072" y="3224516"/>
              <a:ext cx="825975" cy="2710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Auto-Algorithm Design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DB7CF86-0DF4-4A45-AAD3-9E4A045A48C2}"/>
                </a:ext>
              </a:extLst>
            </p:cNvPr>
            <p:cNvSpPr/>
            <p:nvPr/>
          </p:nvSpPr>
          <p:spPr>
            <a:xfrm>
              <a:off x="2126994" y="3224516"/>
              <a:ext cx="771063" cy="27444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Auto-Feature Design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4382687-504F-4B1A-9C52-6C3EB82A115A}"/>
                </a:ext>
              </a:extLst>
            </p:cNvPr>
            <p:cNvGrpSpPr/>
            <p:nvPr/>
          </p:nvGrpSpPr>
          <p:grpSpPr>
            <a:xfrm>
              <a:off x="1569335" y="2880374"/>
              <a:ext cx="524413" cy="382687"/>
              <a:chOff x="1597075" y="1500132"/>
              <a:chExt cx="524413" cy="382687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84A6037-268F-4BEC-ABEC-7E9F017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76" name="Picture 23" descr="pc">
                <a:extLst>
                  <a:ext uri="{FF2B5EF4-FFF2-40B4-BE49-F238E27FC236}">
                    <a16:creationId xmlns:a16="http://schemas.microsoft.com/office/drawing/2014/main" id="{636AB537-7385-4F42-B36E-47EAA99B11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C10E131-034F-4A7A-9EC0-9FFD4FF256CA}"/>
                </a:ext>
              </a:extLst>
            </p:cNvPr>
            <p:cNvGrpSpPr/>
            <p:nvPr/>
          </p:nvGrpSpPr>
          <p:grpSpPr>
            <a:xfrm>
              <a:off x="1004038" y="2870568"/>
              <a:ext cx="524413" cy="382687"/>
              <a:chOff x="1597075" y="1500132"/>
              <a:chExt cx="524413" cy="382687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189AEB3-5CBF-46F6-A0AE-D84F9A00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80" name="Picture 23" descr="pc">
                <a:extLst>
                  <a:ext uri="{FF2B5EF4-FFF2-40B4-BE49-F238E27FC236}">
                    <a16:creationId xmlns:a16="http://schemas.microsoft.com/office/drawing/2014/main" id="{5DB4FBCD-563B-4727-9109-465215DB5E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88539CB-F199-4254-9D6C-FD0ED392223F}"/>
                </a:ext>
              </a:extLst>
            </p:cNvPr>
            <p:cNvGrpSpPr/>
            <p:nvPr/>
          </p:nvGrpSpPr>
          <p:grpSpPr>
            <a:xfrm>
              <a:off x="429436" y="2870600"/>
              <a:ext cx="524413" cy="382687"/>
              <a:chOff x="1597075" y="1500132"/>
              <a:chExt cx="524413" cy="382687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FB49E9E-EF6E-45AC-8093-5DC834887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075" y="1520028"/>
                <a:ext cx="225944" cy="288439"/>
              </a:xfrm>
              <a:prstGeom prst="rect">
                <a:avLst/>
              </a:prstGeom>
            </p:spPr>
          </p:pic>
          <p:pic>
            <p:nvPicPr>
              <p:cNvPr id="83" name="Picture 23" descr="pc">
                <a:extLst>
                  <a:ext uri="{FF2B5EF4-FFF2-40B4-BE49-F238E27FC236}">
                    <a16:creationId xmlns:a16="http://schemas.microsoft.com/office/drawing/2014/main" id="{E89701D9-7AED-4031-852B-E8B5242F0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8309" y="1500132"/>
                <a:ext cx="423179" cy="382687"/>
              </a:xfrm>
              <a:prstGeom prst="rect">
                <a:avLst/>
              </a:prstGeom>
              <a:noFill/>
            </p:spPr>
          </p:pic>
        </p:grpSp>
        <p:sp>
          <p:nvSpPr>
            <p:cNvPr id="84" name="Freeform 1492">
              <a:extLst>
                <a:ext uri="{FF2B5EF4-FFF2-40B4-BE49-F238E27FC236}">
                  <a16:creationId xmlns:a16="http://schemas.microsoft.com/office/drawing/2014/main" id="{772DA75C-748F-4B88-B272-5DE4CC4A7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680" y="2908248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85" name="Picture 14" descr="Supercomputer">
              <a:extLst>
                <a:ext uri="{FF2B5EF4-FFF2-40B4-BE49-F238E27FC236}">
                  <a16:creationId xmlns:a16="http://schemas.microsoft.com/office/drawing/2014/main" id="{24C00129-EB61-4CA0-9FBB-545C7D634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695" y="2889068"/>
              <a:ext cx="259655" cy="34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 1490">
              <a:extLst>
                <a:ext uri="{FF2B5EF4-FFF2-40B4-BE49-F238E27FC236}">
                  <a16:creationId xmlns:a16="http://schemas.microsoft.com/office/drawing/2014/main" id="{3106AE34-C6E4-43A0-ABC3-3D379B59C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592" y="2890589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6683E6-6740-44F8-B435-F2D6DDBC3F9F}"/>
                </a:ext>
              </a:extLst>
            </p:cNvPr>
            <p:cNvSpPr/>
            <p:nvPr/>
          </p:nvSpPr>
          <p:spPr>
            <a:xfrm>
              <a:off x="4454245" y="3282480"/>
              <a:ext cx="2254500" cy="17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ko-KR" sz="1100" b="1" dirty="0">
                  <a:solidFill>
                    <a:prstClr val="black"/>
                  </a:solidFill>
                  <a:latin typeface="삼성긴고딕 Bold"/>
                  <a:ea typeface="+mj-ea"/>
                </a:rPr>
                <a:t>Automated(Optimal) Feature Engineering</a:t>
              </a:r>
            </a:p>
          </p:txBody>
        </p:sp>
        <p:sp>
          <p:nvSpPr>
            <p:cNvPr id="88" name="AutoShape 50">
              <a:extLst>
                <a:ext uri="{FF2B5EF4-FFF2-40B4-BE49-F238E27FC236}">
                  <a16:creationId xmlns:a16="http://schemas.microsoft.com/office/drawing/2014/main" id="{ABC0E7DA-5F07-475C-B127-AC844062E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13" y="3790464"/>
              <a:ext cx="3129809" cy="521327"/>
            </a:xfrm>
            <a:prstGeom prst="rightArrow">
              <a:avLst>
                <a:gd name="adj1" fmla="val 67500"/>
                <a:gd name="adj2" fmla="val 8768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삼성긴고딕 Bold"/>
                  <a:ea typeface="HY헤드라인M" panose="02030600000101010101" pitchFamily="18" charset="-127"/>
                </a:rPr>
                <a:t> Time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00A63C8-E0D3-4403-9544-A0557A980575}"/>
                </a:ext>
              </a:extLst>
            </p:cNvPr>
            <p:cNvSpPr/>
            <p:nvPr/>
          </p:nvSpPr>
          <p:spPr>
            <a:xfrm>
              <a:off x="1975830" y="3926303"/>
              <a:ext cx="825975" cy="2710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Auto-Algorithm Design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206A5E-D6A9-4F5A-B9FC-375BF0D8FDDD}"/>
                </a:ext>
              </a:extLst>
            </p:cNvPr>
            <p:cNvSpPr/>
            <p:nvPr/>
          </p:nvSpPr>
          <p:spPr>
            <a:xfrm>
              <a:off x="1190890" y="3920441"/>
              <a:ext cx="771063" cy="27444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Auto-Feature Design</a:t>
              </a: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A72178A5-4D35-421E-B013-E76671388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84" y="3580257"/>
              <a:ext cx="225944" cy="288439"/>
            </a:xfrm>
            <a:prstGeom prst="rect">
              <a:avLst/>
            </a:prstGeom>
          </p:spPr>
        </p:pic>
        <p:sp>
          <p:nvSpPr>
            <p:cNvPr id="92" name="Freeform 1492">
              <a:extLst>
                <a:ext uri="{FF2B5EF4-FFF2-40B4-BE49-F238E27FC236}">
                  <a16:creationId xmlns:a16="http://schemas.microsoft.com/office/drawing/2014/main" id="{546F64D6-BC49-4509-8CCD-C563C303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249" y="3560278"/>
              <a:ext cx="261563" cy="288357"/>
            </a:xfrm>
            <a:custGeom>
              <a:avLst/>
              <a:gdLst>
                <a:gd name="T0" fmla="*/ 115 w 115"/>
                <a:gd name="T1" fmla="*/ 91 h 108"/>
                <a:gd name="T2" fmla="*/ 101 w 115"/>
                <a:gd name="T3" fmla="*/ 82 h 108"/>
                <a:gd name="T4" fmla="*/ 83 w 115"/>
                <a:gd name="T5" fmla="*/ 75 h 108"/>
                <a:gd name="T6" fmla="*/ 78 w 115"/>
                <a:gd name="T7" fmla="*/ 73 h 108"/>
                <a:gd name="T8" fmla="*/ 73 w 115"/>
                <a:gd name="T9" fmla="*/ 65 h 108"/>
                <a:gd name="T10" fmla="*/ 70 w 115"/>
                <a:gd name="T11" fmla="*/ 65 h 108"/>
                <a:gd name="T12" fmla="*/ 73 w 115"/>
                <a:gd name="T13" fmla="*/ 59 h 108"/>
                <a:gd name="T14" fmla="*/ 75 w 115"/>
                <a:gd name="T15" fmla="*/ 51 h 108"/>
                <a:gd name="T16" fmla="*/ 78 w 115"/>
                <a:gd name="T17" fmla="*/ 48 h 108"/>
                <a:gd name="T18" fmla="*/ 80 w 115"/>
                <a:gd name="T19" fmla="*/ 44 h 108"/>
                <a:gd name="T20" fmla="*/ 79 w 115"/>
                <a:gd name="T21" fmla="*/ 35 h 108"/>
                <a:gd name="T22" fmla="*/ 78 w 115"/>
                <a:gd name="T23" fmla="*/ 32 h 108"/>
                <a:gd name="T24" fmla="*/ 79 w 115"/>
                <a:gd name="T25" fmla="*/ 21 h 108"/>
                <a:gd name="T26" fmla="*/ 78 w 115"/>
                <a:gd name="T27" fmla="*/ 12 h 108"/>
                <a:gd name="T28" fmla="*/ 75 w 115"/>
                <a:gd name="T29" fmla="*/ 8 h 108"/>
                <a:gd name="T30" fmla="*/ 71 w 115"/>
                <a:gd name="T31" fmla="*/ 7 h 108"/>
                <a:gd name="T32" fmla="*/ 69 w 115"/>
                <a:gd name="T33" fmla="*/ 5 h 108"/>
                <a:gd name="T34" fmla="*/ 45 w 115"/>
                <a:gd name="T35" fmla="*/ 6 h 108"/>
                <a:gd name="T36" fmla="*/ 36 w 115"/>
                <a:gd name="T37" fmla="*/ 31 h 108"/>
                <a:gd name="T38" fmla="*/ 34 w 115"/>
                <a:gd name="T39" fmla="*/ 37 h 108"/>
                <a:gd name="T40" fmla="*/ 38 w 115"/>
                <a:gd name="T41" fmla="*/ 50 h 108"/>
                <a:gd name="T42" fmla="*/ 40 w 115"/>
                <a:gd name="T43" fmla="*/ 50 h 108"/>
                <a:gd name="T44" fmla="*/ 41 w 115"/>
                <a:gd name="T45" fmla="*/ 59 h 108"/>
                <a:gd name="T46" fmla="*/ 44 w 115"/>
                <a:gd name="T47" fmla="*/ 65 h 108"/>
                <a:gd name="T48" fmla="*/ 42 w 115"/>
                <a:gd name="T49" fmla="*/ 65 h 108"/>
                <a:gd name="T50" fmla="*/ 37 w 115"/>
                <a:gd name="T51" fmla="*/ 73 h 108"/>
                <a:gd name="T52" fmla="*/ 32 w 115"/>
                <a:gd name="T53" fmla="*/ 75 h 108"/>
                <a:gd name="T54" fmla="*/ 14 w 115"/>
                <a:gd name="T55" fmla="*/ 82 h 108"/>
                <a:gd name="T56" fmla="*/ 1 w 115"/>
                <a:gd name="T57" fmla="*/ 91 h 108"/>
                <a:gd name="T58" fmla="*/ 0 w 115"/>
                <a:gd name="T59" fmla="*/ 108 h 108"/>
                <a:gd name="T60" fmla="*/ 51 w 115"/>
                <a:gd name="T61" fmla="*/ 108 h 108"/>
                <a:gd name="T62" fmla="*/ 54 w 115"/>
                <a:gd name="T63" fmla="*/ 83 h 108"/>
                <a:gd name="T64" fmla="*/ 51 w 115"/>
                <a:gd name="T65" fmla="*/ 77 h 108"/>
                <a:gd name="T66" fmla="*/ 58 w 115"/>
                <a:gd name="T67" fmla="*/ 73 h 108"/>
                <a:gd name="T68" fmla="*/ 64 w 115"/>
                <a:gd name="T69" fmla="*/ 77 h 108"/>
                <a:gd name="T70" fmla="*/ 61 w 115"/>
                <a:gd name="T71" fmla="*/ 83 h 108"/>
                <a:gd name="T72" fmla="*/ 67 w 115"/>
                <a:gd name="T73" fmla="*/ 108 h 108"/>
                <a:gd name="T74" fmla="*/ 115 w 115"/>
                <a:gd name="T75" fmla="*/ 108 h 108"/>
                <a:gd name="T76" fmla="*/ 115 w 115"/>
                <a:gd name="T7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5" h="108">
                  <a:moveTo>
                    <a:pt x="115" y="91"/>
                  </a:moveTo>
                  <a:cubicBezTo>
                    <a:pt x="113" y="85"/>
                    <a:pt x="106" y="85"/>
                    <a:pt x="101" y="82"/>
                  </a:cubicBezTo>
                  <a:cubicBezTo>
                    <a:pt x="95" y="80"/>
                    <a:pt x="89" y="77"/>
                    <a:pt x="83" y="75"/>
                  </a:cubicBezTo>
                  <a:cubicBezTo>
                    <a:pt x="82" y="74"/>
                    <a:pt x="80" y="74"/>
                    <a:pt x="78" y="73"/>
                  </a:cubicBezTo>
                  <a:cubicBezTo>
                    <a:pt x="76" y="72"/>
                    <a:pt x="74" y="68"/>
                    <a:pt x="73" y="65"/>
                  </a:cubicBezTo>
                  <a:cubicBezTo>
                    <a:pt x="72" y="65"/>
                    <a:pt x="71" y="65"/>
                    <a:pt x="70" y="65"/>
                  </a:cubicBezTo>
                  <a:cubicBezTo>
                    <a:pt x="70" y="61"/>
                    <a:pt x="72" y="61"/>
                    <a:pt x="73" y="59"/>
                  </a:cubicBezTo>
                  <a:cubicBezTo>
                    <a:pt x="74" y="56"/>
                    <a:pt x="73" y="53"/>
                    <a:pt x="75" y="51"/>
                  </a:cubicBezTo>
                  <a:cubicBezTo>
                    <a:pt x="75" y="50"/>
                    <a:pt x="77" y="50"/>
                    <a:pt x="78" y="48"/>
                  </a:cubicBezTo>
                  <a:cubicBezTo>
                    <a:pt x="79" y="47"/>
                    <a:pt x="79" y="45"/>
                    <a:pt x="80" y="44"/>
                  </a:cubicBezTo>
                  <a:cubicBezTo>
                    <a:pt x="80" y="41"/>
                    <a:pt x="81" y="38"/>
                    <a:pt x="79" y="35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29"/>
                    <a:pt x="79" y="22"/>
                    <a:pt x="79" y="21"/>
                  </a:cubicBezTo>
                  <a:cubicBezTo>
                    <a:pt x="79" y="17"/>
                    <a:pt x="79" y="16"/>
                    <a:pt x="78" y="12"/>
                  </a:cubicBezTo>
                  <a:cubicBezTo>
                    <a:pt x="78" y="12"/>
                    <a:pt x="77" y="9"/>
                    <a:pt x="75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0" y="0"/>
                    <a:pt x="50" y="3"/>
                    <a:pt x="45" y="6"/>
                  </a:cubicBezTo>
                  <a:cubicBezTo>
                    <a:pt x="37" y="8"/>
                    <a:pt x="32" y="15"/>
                    <a:pt x="36" y="31"/>
                  </a:cubicBezTo>
                  <a:cubicBezTo>
                    <a:pt x="36" y="34"/>
                    <a:pt x="34" y="35"/>
                    <a:pt x="34" y="37"/>
                  </a:cubicBezTo>
                  <a:cubicBezTo>
                    <a:pt x="35" y="40"/>
                    <a:pt x="35" y="48"/>
                    <a:pt x="38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3"/>
                    <a:pt x="41" y="56"/>
                    <a:pt x="41" y="59"/>
                  </a:cubicBezTo>
                  <a:cubicBezTo>
                    <a:pt x="42" y="62"/>
                    <a:pt x="44" y="62"/>
                    <a:pt x="44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8"/>
                    <a:pt x="39" y="72"/>
                    <a:pt x="37" y="73"/>
                  </a:cubicBezTo>
                  <a:cubicBezTo>
                    <a:pt x="35" y="74"/>
                    <a:pt x="34" y="74"/>
                    <a:pt x="32" y="75"/>
                  </a:cubicBezTo>
                  <a:cubicBezTo>
                    <a:pt x="26" y="77"/>
                    <a:pt x="20" y="80"/>
                    <a:pt x="14" y="82"/>
                  </a:cubicBezTo>
                  <a:cubicBezTo>
                    <a:pt x="9" y="85"/>
                    <a:pt x="2" y="85"/>
                    <a:pt x="1" y="91"/>
                  </a:cubicBezTo>
                  <a:cubicBezTo>
                    <a:pt x="1" y="95"/>
                    <a:pt x="0" y="103"/>
                    <a:pt x="0" y="10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3"/>
                    <a:pt x="115" y="95"/>
                    <a:pt x="115" y="91"/>
                  </a:cubicBezTo>
                  <a:close/>
                </a:path>
              </a:pathLst>
            </a:custGeom>
            <a:solidFill>
              <a:srgbClr val="0088C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3" name="Freeform 1490">
              <a:extLst>
                <a:ext uri="{FF2B5EF4-FFF2-40B4-BE49-F238E27FC236}">
                  <a16:creationId xmlns:a16="http://schemas.microsoft.com/office/drawing/2014/main" id="{6A5486F6-C1D9-4475-B127-BA4DC3F10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61" y="3542619"/>
              <a:ext cx="369724" cy="301121"/>
            </a:xfrm>
            <a:custGeom>
              <a:avLst/>
              <a:gdLst>
                <a:gd name="T0" fmla="*/ 41 w 156"/>
                <a:gd name="T1" fmla="*/ 76 h 108"/>
                <a:gd name="T2" fmla="*/ 51 w 156"/>
                <a:gd name="T3" fmla="*/ 71 h 108"/>
                <a:gd name="T4" fmla="*/ 51 w 156"/>
                <a:gd name="T5" fmla="*/ 66 h 108"/>
                <a:gd name="T6" fmla="*/ 54 w 156"/>
                <a:gd name="T7" fmla="*/ 59 h 108"/>
                <a:gd name="T8" fmla="*/ 56 w 156"/>
                <a:gd name="T9" fmla="*/ 54 h 108"/>
                <a:gd name="T10" fmla="*/ 51 w 156"/>
                <a:gd name="T11" fmla="*/ 39 h 108"/>
                <a:gd name="T12" fmla="*/ 53 w 156"/>
                <a:gd name="T13" fmla="*/ 35 h 108"/>
                <a:gd name="T14" fmla="*/ 49 w 156"/>
                <a:gd name="T15" fmla="*/ 29 h 108"/>
                <a:gd name="T16" fmla="*/ 31 w 156"/>
                <a:gd name="T17" fmla="*/ 27 h 108"/>
                <a:gd name="T18" fmla="*/ 24 w 156"/>
                <a:gd name="T19" fmla="*/ 51 h 108"/>
                <a:gd name="T20" fmla="*/ 28 w 156"/>
                <a:gd name="T21" fmla="*/ 60 h 108"/>
                <a:gd name="T22" fmla="*/ 31 w 156"/>
                <a:gd name="T23" fmla="*/ 71 h 108"/>
                <a:gd name="T24" fmla="*/ 26 w 156"/>
                <a:gd name="T25" fmla="*/ 77 h 108"/>
                <a:gd name="T26" fmla="*/ 10 w 156"/>
                <a:gd name="T27" fmla="*/ 83 h 108"/>
                <a:gd name="T28" fmla="*/ 0 w 156"/>
                <a:gd name="T29" fmla="*/ 101 h 108"/>
                <a:gd name="T30" fmla="*/ 18 w 156"/>
                <a:gd name="T31" fmla="*/ 97 h 108"/>
                <a:gd name="T32" fmla="*/ 19 w 156"/>
                <a:gd name="T33" fmla="*/ 91 h 108"/>
                <a:gd name="T34" fmla="*/ 31 w 156"/>
                <a:gd name="T35" fmla="*/ 80 h 108"/>
                <a:gd name="T36" fmla="*/ 156 w 156"/>
                <a:gd name="T37" fmla="*/ 89 h 108"/>
                <a:gd name="T38" fmla="*/ 134 w 156"/>
                <a:gd name="T39" fmla="*/ 77 h 108"/>
                <a:gd name="T40" fmla="*/ 127 w 156"/>
                <a:gd name="T41" fmla="*/ 71 h 108"/>
                <a:gd name="T42" fmla="*/ 127 w 156"/>
                <a:gd name="T43" fmla="*/ 66 h 108"/>
                <a:gd name="T44" fmla="*/ 130 w 156"/>
                <a:gd name="T45" fmla="*/ 59 h 108"/>
                <a:gd name="T46" fmla="*/ 131 w 156"/>
                <a:gd name="T47" fmla="*/ 50 h 108"/>
                <a:gd name="T48" fmla="*/ 131 w 156"/>
                <a:gd name="T49" fmla="*/ 40 h 108"/>
                <a:gd name="T50" fmla="*/ 128 w 156"/>
                <a:gd name="T51" fmla="*/ 29 h 108"/>
                <a:gd name="T52" fmla="*/ 124 w 156"/>
                <a:gd name="T53" fmla="*/ 27 h 108"/>
                <a:gd name="T54" fmla="*/ 102 w 156"/>
                <a:gd name="T55" fmla="*/ 32 h 108"/>
                <a:gd name="T56" fmla="*/ 102 w 156"/>
                <a:gd name="T57" fmla="*/ 34 h 108"/>
                <a:gd name="T58" fmla="*/ 103 w 156"/>
                <a:gd name="T59" fmla="*/ 35 h 108"/>
                <a:gd name="T60" fmla="*/ 102 w 156"/>
                <a:gd name="T61" fmla="*/ 53 h 108"/>
                <a:gd name="T62" fmla="*/ 103 w 156"/>
                <a:gd name="T63" fmla="*/ 60 h 108"/>
                <a:gd name="T64" fmla="*/ 105 w 156"/>
                <a:gd name="T65" fmla="*/ 67 h 108"/>
                <a:gd name="T66" fmla="*/ 105 w 156"/>
                <a:gd name="T67" fmla="*/ 71 h 108"/>
                <a:gd name="T68" fmla="*/ 115 w 156"/>
                <a:gd name="T69" fmla="*/ 76 h 108"/>
                <a:gd name="T70" fmla="*/ 125 w 156"/>
                <a:gd name="T71" fmla="*/ 80 h 108"/>
                <a:gd name="T72" fmla="*/ 138 w 156"/>
                <a:gd name="T73" fmla="*/ 91 h 108"/>
                <a:gd name="T74" fmla="*/ 138 w 156"/>
                <a:gd name="T75" fmla="*/ 97 h 108"/>
                <a:gd name="T76" fmla="*/ 156 w 156"/>
                <a:gd name="T77" fmla="*/ 101 h 108"/>
                <a:gd name="T78" fmla="*/ 120 w 156"/>
                <a:gd name="T79" fmla="*/ 83 h 108"/>
                <a:gd name="T80" fmla="*/ 98 w 156"/>
                <a:gd name="T81" fmla="*/ 74 h 108"/>
                <a:gd name="T82" fmla="*/ 90 w 156"/>
                <a:gd name="T83" fmla="*/ 66 h 108"/>
                <a:gd name="T84" fmla="*/ 95 w 156"/>
                <a:gd name="T85" fmla="*/ 53 h 108"/>
                <a:gd name="T86" fmla="*/ 100 w 156"/>
                <a:gd name="T87" fmla="*/ 46 h 108"/>
                <a:gd name="T88" fmla="*/ 98 w 156"/>
                <a:gd name="T89" fmla="*/ 34 h 108"/>
                <a:gd name="T90" fmla="*/ 98 w 156"/>
                <a:gd name="T91" fmla="*/ 12 h 108"/>
                <a:gd name="T92" fmla="*/ 91 w 156"/>
                <a:gd name="T93" fmla="*/ 7 h 108"/>
                <a:gd name="T94" fmla="*/ 66 w 156"/>
                <a:gd name="T95" fmla="*/ 6 h 108"/>
                <a:gd name="T96" fmla="*/ 56 w 156"/>
                <a:gd name="T97" fmla="*/ 39 h 108"/>
                <a:gd name="T98" fmla="*/ 61 w 156"/>
                <a:gd name="T99" fmla="*/ 52 h 108"/>
                <a:gd name="T100" fmla="*/ 65 w 156"/>
                <a:gd name="T101" fmla="*/ 66 h 108"/>
                <a:gd name="T102" fmla="*/ 58 w 156"/>
                <a:gd name="T103" fmla="*/ 74 h 108"/>
                <a:gd name="T104" fmla="*/ 36 w 156"/>
                <a:gd name="T105" fmla="*/ 83 h 108"/>
                <a:gd name="T106" fmla="*/ 23 w 156"/>
                <a:gd name="T107" fmla="*/ 108 h 108"/>
                <a:gd name="T108" fmla="*/ 133 w 156"/>
                <a:gd name="T10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6" h="108">
                  <a:moveTo>
                    <a:pt x="34" y="79"/>
                  </a:moveTo>
                  <a:cubicBezTo>
                    <a:pt x="36" y="78"/>
                    <a:pt x="39" y="77"/>
                    <a:pt x="41" y="76"/>
                  </a:cubicBezTo>
                  <a:cubicBezTo>
                    <a:pt x="44" y="75"/>
                    <a:pt x="48" y="73"/>
                    <a:pt x="51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71"/>
                    <a:pt x="49" y="71"/>
                    <a:pt x="49" y="71"/>
                  </a:cubicBezTo>
                  <a:cubicBezTo>
                    <a:pt x="49" y="68"/>
                    <a:pt x="50" y="68"/>
                    <a:pt x="51" y="66"/>
                  </a:cubicBezTo>
                  <a:cubicBezTo>
                    <a:pt x="51" y="65"/>
                    <a:pt x="51" y="63"/>
                    <a:pt x="52" y="61"/>
                  </a:cubicBezTo>
                  <a:cubicBezTo>
                    <a:pt x="52" y="60"/>
                    <a:pt x="54" y="60"/>
                    <a:pt x="54" y="59"/>
                  </a:cubicBezTo>
                  <a:cubicBezTo>
                    <a:pt x="55" y="58"/>
                    <a:pt x="55" y="57"/>
                    <a:pt x="55" y="56"/>
                  </a:cubicBezTo>
                  <a:cubicBezTo>
                    <a:pt x="55" y="56"/>
                    <a:pt x="55" y="55"/>
                    <a:pt x="56" y="54"/>
                  </a:cubicBezTo>
                  <a:cubicBezTo>
                    <a:pt x="52" y="51"/>
                    <a:pt x="52" y="45"/>
                    <a:pt x="51" y="41"/>
                  </a:cubicBezTo>
                  <a:cubicBezTo>
                    <a:pt x="51" y="40"/>
                    <a:pt x="51" y="40"/>
                    <a:pt x="51" y="39"/>
                  </a:cubicBezTo>
                  <a:cubicBezTo>
                    <a:pt x="51" y="37"/>
                    <a:pt x="52" y="36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1" y="23"/>
                    <a:pt x="35" y="26"/>
                    <a:pt x="31" y="27"/>
                  </a:cubicBezTo>
                  <a:cubicBezTo>
                    <a:pt x="26" y="29"/>
                    <a:pt x="23" y="37"/>
                    <a:pt x="25" y="47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53"/>
                    <a:pt x="24" y="59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3"/>
                    <a:pt x="28" y="65"/>
                    <a:pt x="29" y="67"/>
                  </a:cubicBezTo>
                  <a:cubicBezTo>
                    <a:pt x="29" y="68"/>
                    <a:pt x="30" y="69"/>
                    <a:pt x="31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3"/>
                    <a:pt x="27" y="76"/>
                    <a:pt x="26" y="77"/>
                  </a:cubicBezTo>
                  <a:cubicBezTo>
                    <a:pt x="25" y="77"/>
                    <a:pt x="23" y="77"/>
                    <a:pt x="22" y="77"/>
                  </a:cubicBezTo>
                  <a:cubicBezTo>
                    <a:pt x="18" y="79"/>
                    <a:pt x="14" y="81"/>
                    <a:pt x="10" y="83"/>
                  </a:cubicBezTo>
                  <a:cubicBezTo>
                    <a:pt x="6" y="84"/>
                    <a:pt x="2" y="85"/>
                    <a:pt x="1" y="89"/>
                  </a:cubicBezTo>
                  <a:cubicBezTo>
                    <a:pt x="1" y="91"/>
                    <a:pt x="0" y="97"/>
                    <a:pt x="0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0"/>
                    <a:pt x="18" y="98"/>
                    <a:pt x="18" y="97"/>
                  </a:cubicBezTo>
                  <a:cubicBezTo>
                    <a:pt x="19" y="95"/>
                    <a:pt x="19" y="93"/>
                    <a:pt x="19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84"/>
                    <a:pt x="27" y="82"/>
                    <a:pt x="31" y="80"/>
                  </a:cubicBezTo>
                  <a:cubicBezTo>
                    <a:pt x="32" y="80"/>
                    <a:pt x="33" y="80"/>
                    <a:pt x="34" y="79"/>
                  </a:cubicBezTo>
                  <a:close/>
                  <a:moveTo>
                    <a:pt x="156" y="89"/>
                  </a:moveTo>
                  <a:cubicBezTo>
                    <a:pt x="154" y="85"/>
                    <a:pt x="150" y="84"/>
                    <a:pt x="146" y="83"/>
                  </a:cubicBezTo>
                  <a:cubicBezTo>
                    <a:pt x="142" y="81"/>
                    <a:pt x="138" y="79"/>
                    <a:pt x="134" y="77"/>
                  </a:cubicBezTo>
                  <a:cubicBezTo>
                    <a:pt x="133" y="77"/>
                    <a:pt x="132" y="77"/>
                    <a:pt x="131" y="77"/>
                  </a:cubicBezTo>
                  <a:cubicBezTo>
                    <a:pt x="129" y="76"/>
                    <a:pt x="128" y="73"/>
                    <a:pt x="127" y="71"/>
                  </a:cubicBezTo>
                  <a:cubicBezTo>
                    <a:pt x="126" y="71"/>
                    <a:pt x="126" y="71"/>
                    <a:pt x="125" y="71"/>
                  </a:cubicBezTo>
                  <a:cubicBezTo>
                    <a:pt x="125" y="68"/>
                    <a:pt x="127" y="68"/>
                    <a:pt x="127" y="66"/>
                  </a:cubicBezTo>
                  <a:cubicBezTo>
                    <a:pt x="128" y="65"/>
                    <a:pt x="127" y="63"/>
                    <a:pt x="128" y="61"/>
                  </a:cubicBezTo>
                  <a:cubicBezTo>
                    <a:pt x="129" y="60"/>
                    <a:pt x="130" y="60"/>
                    <a:pt x="130" y="59"/>
                  </a:cubicBezTo>
                  <a:cubicBezTo>
                    <a:pt x="131" y="58"/>
                    <a:pt x="131" y="57"/>
                    <a:pt x="132" y="56"/>
                  </a:cubicBezTo>
                  <a:cubicBezTo>
                    <a:pt x="132" y="54"/>
                    <a:pt x="132" y="52"/>
                    <a:pt x="131" y="50"/>
                  </a:cubicBezTo>
                  <a:cubicBezTo>
                    <a:pt x="131" y="49"/>
                    <a:pt x="131" y="49"/>
                    <a:pt x="130" y="48"/>
                  </a:cubicBezTo>
                  <a:cubicBezTo>
                    <a:pt x="130" y="46"/>
                    <a:pt x="131" y="41"/>
                    <a:pt x="131" y="40"/>
                  </a:cubicBezTo>
                  <a:cubicBezTo>
                    <a:pt x="131" y="37"/>
                    <a:pt x="131" y="35"/>
                    <a:pt x="130" y="32"/>
                  </a:cubicBezTo>
                  <a:cubicBezTo>
                    <a:pt x="130" y="32"/>
                    <a:pt x="129" y="30"/>
                    <a:pt x="128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18" y="23"/>
                    <a:pt x="111" y="26"/>
                    <a:pt x="107" y="27"/>
                  </a:cubicBezTo>
                  <a:cubicBezTo>
                    <a:pt x="105" y="28"/>
                    <a:pt x="104" y="30"/>
                    <a:pt x="102" y="32"/>
                  </a:cubicBezTo>
                  <a:cubicBezTo>
                    <a:pt x="102" y="33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5"/>
                    <a:pt x="103" y="35"/>
                  </a:cubicBezTo>
                  <a:cubicBezTo>
                    <a:pt x="105" y="39"/>
                    <a:pt x="105" y="44"/>
                    <a:pt x="104" y="47"/>
                  </a:cubicBezTo>
                  <a:cubicBezTo>
                    <a:pt x="104" y="48"/>
                    <a:pt x="103" y="51"/>
                    <a:pt x="102" y="53"/>
                  </a:cubicBezTo>
                  <a:cubicBezTo>
                    <a:pt x="101" y="53"/>
                    <a:pt x="101" y="54"/>
                    <a:pt x="100" y="54"/>
                  </a:cubicBezTo>
                  <a:cubicBezTo>
                    <a:pt x="101" y="56"/>
                    <a:pt x="101" y="59"/>
                    <a:pt x="103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3"/>
                    <a:pt x="105" y="65"/>
                    <a:pt x="105" y="67"/>
                  </a:cubicBezTo>
                  <a:cubicBezTo>
                    <a:pt x="105" y="68"/>
                    <a:pt x="107" y="69"/>
                    <a:pt x="107" y="71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8" y="73"/>
                    <a:pt x="112" y="75"/>
                    <a:pt x="115" y="76"/>
                  </a:cubicBezTo>
                  <a:cubicBezTo>
                    <a:pt x="118" y="77"/>
                    <a:pt x="120" y="78"/>
                    <a:pt x="122" y="79"/>
                  </a:cubicBezTo>
                  <a:cubicBezTo>
                    <a:pt x="123" y="80"/>
                    <a:pt x="124" y="80"/>
                    <a:pt x="125" y="80"/>
                  </a:cubicBezTo>
                  <a:cubicBezTo>
                    <a:pt x="130" y="82"/>
                    <a:pt x="135" y="84"/>
                    <a:pt x="137" y="90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3"/>
                    <a:pt x="138" y="95"/>
                    <a:pt x="138" y="97"/>
                  </a:cubicBezTo>
                  <a:cubicBezTo>
                    <a:pt x="138" y="98"/>
                    <a:pt x="138" y="100"/>
                    <a:pt x="138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97"/>
                    <a:pt x="156" y="91"/>
                    <a:pt x="156" y="89"/>
                  </a:cubicBezTo>
                  <a:close/>
                  <a:moveTo>
                    <a:pt x="120" y="83"/>
                  </a:moveTo>
                  <a:cubicBezTo>
                    <a:pt x="115" y="81"/>
                    <a:pt x="109" y="78"/>
                    <a:pt x="103" y="76"/>
                  </a:cubicBezTo>
                  <a:cubicBezTo>
                    <a:pt x="101" y="75"/>
                    <a:pt x="100" y="75"/>
                    <a:pt x="98" y="74"/>
                  </a:cubicBezTo>
                  <a:cubicBezTo>
                    <a:pt x="96" y="73"/>
                    <a:pt x="94" y="69"/>
                    <a:pt x="93" y="67"/>
                  </a:cubicBezTo>
                  <a:cubicBezTo>
                    <a:pt x="92" y="67"/>
                    <a:pt x="91" y="66"/>
                    <a:pt x="90" y="66"/>
                  </a:cubicBezTo>
                  <a:cubicBezTo>
                    <a:pt x="91" y="63"/>
                    <a:pt x="93" y="63"/>
                    <a:pt x="93" y="60"/>
                  </a:cubicBezTo>
                  <a:cubicBezTo>
                    <a:pt x="94" y="58"/>
                    <a:pt x="93" y="55"/>
                    <a:pt x="95" y="53"/>
                  </a:cubicBezTo>
                  <a:cubicBezTo>
                    <a:pt x="95" y="51"/>
                    <a:pt x="97" y="51"/>
                    <a:pt x="98" y="50"/>
                  </a:cubicBezTo>
                  <a:cubicBezTo>
                    <a:pt x="99" y="49"/>
                    <a:pt x="99" y="47"/>
                    <a:pt x="100" y="46"/>
                  </a:cubicBezTo>
                  <a:cubicBezTo>
                    <a:pt x="100" y="43"/>
                    <a:pt x="101" y="40"/>
                    <a:pt x="99" y="37"/>
                  </a:cubicBezTo>
                  <a:cubicBezTo>
                    <a:pt x="99" y="36"/>
                    <a:pt x="98" y="36"/>
                    <a:pt x="98" y="34"/>
                  </a:cubicBezTo>
                  <a:cubicBezTo>
                    <a:pt x="98" y="32"/>
                    <a:pt x="99" y="25"/>
                    <a:pt x="99" y="23"/>
                  </a:cubicBezTo>
                  <a:cubicBezTo>
                    <a:pt x="99" y="20"/>
                    <a:pt x="99" y="16"/>
                    <a:pt x="98" y="12"/>
                  </a:cubicBezTo>
                  <a:cubicBezTo>
                    <a:pt x="98" y="12"/>
                    <a:pt x="97" y="9"/>
                    <a:pt x="95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0" y="0"/>
                    <a:pt x="71" y="4"/>
                    <a:pt x="66" y="6"/>
                  </a:cubicBezTo>
                  <a:cubicBezTo>
                    <a:pt x="58" y="8"/>
                    <a:pt x="54" y="18"/>
                    <a:pt x="57" y="34"/>
                  </a:cubicBezTo>
                  <a:cubicBezTo>
                    <a:pt x="58" y="36"/>
                    <a:pt x="56" y="37"/>
                    <a:pt x="56" y="39"/>
                  </a:cubicBezTo>
                  <a:cubicBezTo>
                    <a:pt x="56" y="42"/>
                    <a:pt x="56" y="50"/>
                    <a:pt x="59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5"/>
                    <a:pt x="62" y="58"/>
                    <a:pt x="62" y="61"/>
                  </a:cubicBezTo>
                  <a:cubicBezTo>
                    <a:pt x="63" y="63"/>
                    <a:pt x="65" y="63"/>
                    <a:pt x="65" y="66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9"/>
                    <a:pt x="60" y="73"/>
                    <a:pt x="58" y="74"/>
                  </a:cubicBezTo>
                  <a:cubicBezTo>
                    <a:pt x="57" y="75"/>
                    <a:pt x="55" y="75"/>
                    <a:pt x="53" y="76"/>
                  </a:cubicBezTo>
                  <a:cubicBezTo>
                    <a:pt x="48" y="78"/>
                    <a:pt x="42" y="81"/>
                    <a:pt x="36" y="83"/>
                  </a:cubicBezTo>
                  <a:cubicBezTo>
                    <a:pt x="31" y="85"/>
                    <a:pt x="25" y="86"/>
                    <a:pt x="23" y="91"/>
                  </a:cubicBezTo>
                  <a:cubicBezTo>
                    <a:pt x="23" y="95"/>
                    <a:pt x="23" y="104"/>
                    <a:pt x="2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4"/>
                    <a:pt x="133" y="95"/>
                    <a:pt x="133" y="91"/>
                  </a:cubicBezTo>
                  <a:cubicBezTo>
                    <a:pt x="131" y="86"/>
                    <a:pt x="125" y="85"/>
                    <a:pt x="120" y="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6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CEFD50E-E699-43F2-9D09-323797A9147B}"/>
                </a:ext>
              </a:extLst>
            </p:cNvPr>
            <p:cNvSpPr/>
            <p:nvPr/>
          </p:nvSpPr>
          <p:spPr>
            <a:xfrm>
              <a:off x="409675" y="3921411"/>
              <a:ext cx="771063" cy="27444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88661" latinLnBrk="0">
                <a:spcBef>
                  <a:spcPct val="0"/>
                </a:spcBef>
                <a:tabLst>
                  <a:tab pos="132420" algn="l"/>
                </a:tabLst>
              </a:pPr>
              <a:r>
                <a:rPr kumimoji="1" lang="en-US" altLang="ko-KR" sz="105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Segoe UI" panose="020B0502040204020203" pitchFamily="34" charset="0"/>
                </a:rPr>
                <a:t>Auto-Training Data Design</a:t>
              </a:r>
            </a:p>
          </p:txBody>
        </p:sp>
        <p:pic>
          <p:nvPicPr>
            <p:cNvPr id="95" name="Picture 14" descr="Supercomputer">
              <a:extLst>
                <a:ext uri="{FF2B5EF4-FFF2-40B4-BE49-F238E27FC236}">
                  <a16:creationId xmlns:a16="http://schemas.microsoft.com/office/drawing/2014/main" id="{0A74981B-7DF0-4F98-9FFA-3BE9F2CC7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353" y="2226953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4" descr="Supercomputer">
              <a:extLst>
                <a:ext uri="{FF2B5EF4-FFF2-40B4-BE49-F238E27FC236}">
                  <a16:creationId xmlns:a16="http://schemas.microsoft.com/office/drawing/2014/main" id="{66A64C02-2A81-4115-BFAC-8C5BF102D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558" y="2214548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4" descr="Supercomputer">
              <a:extLst>
                <a:ext uri="{FF2B5EF4-FFF2-40B4-BE49-F238E27FC236}">
                  <a16:creationId xmlns:a16="http://schemas.microsoft.com/office/drawing/2014/main" id="{C98B165B-5EF2-4D09-ADF4-A7A8F03F1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90" y="2219025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4" descr="Supercomputer">
              <a:extLst>
                <a:ext uri="{FF2B5EF4-FFF2-40B4-BE49-F238E27FC236}">
                  <a16:creationId xmlns:a16="http://schemas.microsoft.com/office/drawing/2014/main" id="{6768B217-F73F-48DD-9976-8596D0EAA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86" y="2892546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4" descr="Supercomputer">
              <a:extLst>
                <a:ext uri="{FF2B5EF4-FFF2-40B4-BE49-F238E27FC236}">
                  <a16:creationId xmlns:a16="http://schemas.microsoft.com/office/drawing/2014/main" id="{A9F06120-C5AB-47DF-9A4C-E547103B7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148" y="3542157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Supercomputer">
              <a:extLst>
                <a:ext uri="{FF2B5EF4-FFF2-40B4-BE49-F238E27FC236}">
                  <a16:creationId xmlns:a16="http://schemas.microsoft.com/office/drawing/2014/main" id="{8326F549-2B29-4657-B8D7-8B61E5BCA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815" y="3548247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4" descr="Supercomputer">
              <a:extLst>
                <a:ext uri="{FF2B5EF4-FFF2-40B4-BE49-F238E27FC236}">
                  <a16:creationId xmlns:a16="http://schemas.microsoft.com/office/drawing/2014/main" id="{1A01A7F6-8C2E-46B3-AFFA-48D856B8B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98" y="3554683"/>
              <a:ext cx="237801" cy="3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EF0A642-A81B-4249-92EC-E2F7E83B504D}"/>
                </a:ext>
              </a:extLst>
            </p:cNvPr>
            <p:cNvSpPr/>
            <p:nvPr/>
          </p:nvSpPr>
          <p:spPr>
            <a:xfrm>
              <a:off x="3527842" y="3958543"/>
              <a:ext cx="2069738" cy="17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ko-KR" sz="1100" b="1" i="1" dirty="0">
                  <a:solidFill>
                    <a:prstClr val="black"/>
                  </a:solidFill>
                  <a:latin typeface="삼성긴고딕 Bold"/>
                </a:rPr>
                <a:t>Future : Fully Autonomous 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22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6666377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AutoML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기술영역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(ML Pipeline)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96D17-D152-43E6-B748-D04B11B5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18" y="3651997"/>
            <a:ext cx="6376415" cy="472860"/>
          </a:xfrm>
          <a:prstGeom prst="rect">
            <a:avLst/>
          </a:prstGeom>
        </p:spPr>
      </p:pic>
      <p:pic>
        <p:nvPicPr>
          <p:cNvPr id="5" name="Picture 4" descr="Near zero varianceì ëí ì´ë¯¸ì§ ê²ìê²°ê³¼">
            <a:extLst>
              <a:ext uri="{FF2B5EF4-FFF2-40B4-BE49-F238E27FC236}">
                <a16:creationId xmlns:a16="http://schemas.microsoft.com/office/drawing/2014/main" id="{86A17B9E-A729-4010-9A4C-E8DD3189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6" y="2696093"/>
            <a:ext cx="911278" cy="523885"/>
          </a:xfrm>
          <a:prstGeom prst="rect">
            <a:avLst/>
          </a:prstGeom>
          <a:pattFill prst="ltDnDiag">
            <a:fgClr>
              <a:srgbClr val="4F81BD">
                <a:lumMod val="20000"/>
                <a:lumOff val="80000"/>
              </a:srgbClr>
            </a:fgClr>
            <a:bgClr>
              <a:sysClr val="window" lastClr="FFFFFF"/>
            </a:bgClr>
          </a:pattFill>
          <a:ln w="3175" cap="flat" cmpd="sng" algn="ctr">
            <a:noFill/>
            <a:prstDash val="solid"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A529D-BA3C-48EF-A68A-8AC6DD30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756" y="4600254"/>
            <a:ext cx="4377976" cy="1002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2E5542-5569-45E9-A72A-400C5D883996}"/>
              </a:ext>
            </a:extLst>
          </p:cNvPr>
          <p:cNvSpPr/>
          <p:nvPr/>
        </p:nvSpPr>
        <p:spPr>
          <a:xfrm>
            <a:off x="1083282" y="5479021"/>
            <a:ext cx="6400466" cy="60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(a) data set of</a:t>
            </a:r>
            <a:r>
              <a:rPr lang="en-US" altLang="ko-K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400 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instances</a:t>
            </a:r>
          </a:p>
          <a:p>
            <a:pPr defTabSz="914400"/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(b) Random Sampling: </a:t>
            </a:r>
            <a:r>
              <a:rPr lang="en-US" altLang="ko-KR" sz="1100" b="1" dirty="0">
                <a:latin typeface="Verdana" panose="020B0604030504040204" pitchFamily="34" charset="0"/>
                <a:ea typeface="Verdana" panose="020B0604030504040204" pitchFamily="34" charset="0"/>
              </a:rPr>
              <a:t>30 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instance (70% accuracy) </a:t>
            </a:r>
          </a:p>
          <a:p>
            <a:pPr defTabSz="914400"/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(c) Uncertainty sampling : </a:t>
            </a:r>
            <a:r>
              <a:rPr lang="en-US" altLang="ko-KR" sz="1100" b="1" dirty="0">
                <a:latin typeface="Verdana" panose="020B0604030504040204" pitchFamily="34" charset="0"/>
                <a:ea typeface="Verdana" panose="020B0604030504040204" pitchFamily="34" charset="0"/>
              </a:rPr>
              <a:t>30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 instance (</a:t>
            </a:r>
            <a:r>
              <a:rPr lang="en-US" altLang="ko-KR" sz="1100" b="1" dirty="0">
                <a:latin typeface="Verdana" panose="020B0604030504040204" pitchFamily="34" charset="0"/>
                <a:ea typeface="Verdana" panose="020B0604030504040204" pitchFamily="34" charset="0"/>
              </a:rPr>
              <a:t>90%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100" dirty="0">
              <a:latin typeface="Verdana" panose="020B0604030504040204" pitchFamily="34" charset="0"/>
            </a:endParaRPr>
          </a:p>
        </p:txBody>
      </p:sp>
      <p:cxnSp>
        <p:nvCxnSpPr>
          <p:cNvPr id="10" name="꺾인 연결선 92">
            <a:extLst>
              <a:ext uri="{FF2B5EF4-FFF2-40B4-BE49-F238E27FC236}">
                <a16:creationId xmlns:a16="http://schemas.microsoft.com/office/drawing/2014/main" id="{87F144E8-C4D6-48D6-8C95-A6A35AF71F65}"/>
              </a:ext>
            </a:extLst>
          </p:cNvPr>
          <p:cNvCxnSpPr>
            <a:stCxn id="24" idx="3"/>
          </p:cNvCxnSpPr>
          <p:nvPr/>
        </p:nvCxnSpPr>
        <p:spPr>
          <a:xfrm>
            <a:off x="9901667" y="2187239"/>
            <a:ext cx="434037" cy="796316"/>
          </a:xfrm>
          <a:prstGeom prst="bentConnector3">
            <a:avLst>
              <a:gd name="adj1" fmla="val 162519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cxnSp>
        <p:nvCxnSpPr>
          <p:cNvPr id="11" name="꺾인 연결선 93">
            <a:extLst>
              <a:ext uri="{FF2B5EF4-FFF2-40B4-BE49-F238E27FC236}">
                <a16:creationId xmlns:a16="http://schemas.microsoft.com/office/drawing/2014/main" id="{CFEC6296-DD12-4C51-8AD2-0D86E768BB7C}"/>
              </a:ext>
            </a:extLst>
          </p:cNvPr>
          <p:cNvCxnSpPr>
            <a:endCxn id="24" idx="1"/>
          </p:cNvCxnSpPr>
          <p:nvPr/>
        </p:nvCxnSpPr>
        <p:spPr>
          <a:xfrm rot="10800000" flipH="1">
            <a:off x="8526335" y="2187239"/>
            <a:ext cx="385239" cy="796316"/>
          </a:xfrm>
          <a:prstGeom prst="bentConnector3">
            <a:avLst>
              <a:gd name="adj1" fmla="val -70438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sp>
        <p:nvSpPr>
          <p:cNvPr id="12" name="직사각형 74">
            <a:extLst>
              <a:ext uri="{FF2B5EF4-FFF2-40B4-BE49-F238E27FC236}">
                <a16:creationId xmlns:a16="http://schemas.microsoft.com/office/drawing/2014/main" id="{C2F2E76E-0FFA-4FB0-B36E-3C4A034C5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1540120"/>
            <a:ext cx="1538159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Missing Value (15%)</a:t>
            </a:r>
          </a:p>
        </p:txBody>
      </p:sp>
      <p:sp>
        <p:nvSpPr>
          <p:cNvPr id="13" name="직사각형 74">
            <a:extLst>
              <a:ext uri="{FF2B5EF4-FFF2-40B4-BE49-F238E27FC236}">
                <a16:creationId xmlns:a16="http://schemas.microsoft.com/office/drawing/2014/main" id="{045627E5-4CDA-4389-B55A-B28826917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370" y="1540118"/>
            <a:ext cx="1568443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Multi </a:t>
            </a:r>
            <a:r>
              <a:rPr kumimoji="1" lang="en-US" altLang="ko-KR" sz="1000" dirty="0" err="1">
                <a:latin typeface="Arial" pitchFamily="34" charset="0"/>
                <a:ea typeface="돋움" pitchFamily="50" charset="-127"/>
                <a:cs typeface="굴림" pitchFamily="50" charset="-127"/>
              </a:rPr>
              <a:t>collinearity</a:t>
            </a: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 (40%)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A0255A-7D2C-49D1-A6FD-CA537DEA3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810" y="1552649"/>
            <a:ext cx="1237569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Outlier (18%)</a:t>
            </a:r>
          </a:p>
        </p:txBody>
      </p:sp>
      <p:sp>
        <p:nvSpPr>
          <p:cNvPr id="15" name="직사각형 74">
            <a:extLst>
              <a:ext uri="{FF2B5EF4-FFF2-40B4-BE49-F238E27FC236}">
                <a16:creationId xmlns:a16="http://schemas.microsoft.com/office/drawing/2014/main" id="{8B89950F-5A9A-4445-865E-3896C17CC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815" y="2423175"/>
            <a:ext cx="1224129" cy="33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Class Imbalance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(10/70000)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30D3F1-2120-4C20-A330-143F585DF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173" y="2748056"/>
            <a:ext cx="997500" cy="421414"/>
          </a:xfrm>
          <a:prstGeom prst="rect">
            <a:avLst/>
          </a:prstGeom>
        </p:spPr>
      </p:pic>
      <p:sp>
        <p:nvSpPr>
          <p:cNvPr id="17" name="Rectangle 51">
            <a:extLst>
              <a:ext uri="{FF2B5EF4-FFF2-40B4-BE49-F238E27FC236}">
                <a16:creationId xmlns:a16="http://schemas.microsoft.com/office/drawing/2014/main" id="{7266B81D-95F7-46D0-8C05-10D07464C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681" y="2756519"/>
            <a:ext cx="425860" cy="207037"/>
          </a:xfrm>
          <a:prstGeom prst="rect">
            <a:avLst/>
          </a:prstGeom>
          <a:noFill/>
          <a:ln w="63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none" lIns="69056" tIns="34529" rIns="69056" bIns="34529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ko-KR" altLang="en-US" dirty="0">
              <a:latin typeface="삼성긴고딕 Medium"/>
            </a:endParaRPr>
          </a:p>
        </p:txBody>
      </p:sp>
      <p:sp>
        <p:nvSpPr>
          <p:cNvPr id="18" name="직사각형 74">
            <a:extLst>
              <a:ext uri="{FF2B5EF4-FFF2-40B4-BE49-F238E27FC236}">
                <a16:creationId xmlns:a16="http://schemas.microsoft.com/office/drawing/2014/main" id="{C67BE74F-D3CC-4B7D-B988-3E032D50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9662" y="2493015"/>
            <a:ext cx="1081341" cy="33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Uninformative,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Zero Variance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D3B557-4183-47E3-9F97-0B72DC537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527" y="2048172"/>
            <a:ext cx="1939125" cy="610978"/>
          </a:xfrm>
          <a:prstGeom prst="rect">
            <a:avLst/>
          </a:prstGeom>
        </p:spPr>
      </p:pic>
      <p:sp>
        <p:nvSpPr>
          <p:cNvPr id="20" name="직사각형 74">
            <a:extLst>
              <a:ext uri="{FF2B5EF4-FFF2-40B4-BE49-F238E27FC236}">
                <a16:creationId xmlns:a16="http://schemas.microsoft.com/office/drawing/2014/main" id="{A7CA514B-2BA1-4A8D-B014-5D0D8585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320" y="2880577"/>
            <a:ext cx="2106606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Time Domain </a:t>
            </a: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Frequency</a:t>
            </a:r>
            <a:r>
              <a:rPr kumimoji="1" lang="ko-KR" altLang="en-US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Domain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ACBAF1-71AC-4960-9DCA-1EA231A2B975}"/>
              </a:ext>
            </a:extLst>
          </p:cNvPr>
          <p:cNvSpPr/>
          <p:nvPr/>
        </p:nvSpPr>
        <p:spPr>
          <a:xfrm>
            <a:off x="8011169" y="1288917"/>
            <a:ext cx="2839705" cy="488905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D6304F-316D-4DF0-B87A-7D3141943CA8}"/>
              </a:ext>
            </a:extLst>
          </p:cNvPr>
          <p:cNvSpPr/>
          <p:nvPr/>
        </p:nvSpPr>
        <p:spPr>
          <a:xfrm>
            <a:off x="1036924" y="4466860"/>
            <a:ext cx="6716791" cy="1708909"/>
          </a:xfrm>
          <a:prstGeom prst="rect">
            <a:avLst/>
          </a:prstGeom>
          <a:noFill/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24F835E9-3D44-416C-AC7D-6C64EEC5D8EA}"/>
              </a:ext>
            </a:extLst>
          </p:cNvPr>
          <p:cNvSpPr/>
          <p:nvPr/>
        </p:nvSpPr>
        <p:spPr>
          <a:xfrm>
            <a:off x="1052516" y="4070755"/>
            <a:ext cx="1238536" cy="382947"/>
          </a:xfrm>
          <a:prstGeom prst="trapezoid">
            <a:avLst>
              <a:gd name="adj" fmla="val 70054"/>
            </a:avLst>
          </a:prstGeom>
          <a:solidFill>
            <a:sysClr val="window" lastClr="FFFFFF">
              <a:lumMod val="75000"/>
              <a:alpha val="47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pic>
        <p:nvPicPr>
          <p:cNvPr id="24" name="Picture 23" descr="pc">
            <a:extLst>
              <a:ext uri="{FF2B5EF4-FFF2-40B4-BE49-F238E27FC236}">
                <a16:creationId xmlns:a16="http://schemas.microsoft.com/office/drawing/2014/main" id="{306116DD-D95D-41E2-9A01-1FB4671E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11575" y="1824808"/>
            <a:ext cx="990092" cy="724860"/>
          </a:xfrm>
          <a:prstGeom prst="rect">
            <a:avLst/>
          </a:prstGeom>
          <a:noFill/>
        </p:spPr>
      </p:pic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id="{25B32902-8EA7-4366-9662-66E8A7429EC1}"/>
              </a:ext>
            </a:extLst>
          </p:cNvPr>
          <p:cNvSpPr txBox="1">
            <a:spLocks/>
          </p:cNvSpPr>
          <p:nvPr/>
        </p:nvSpPr>
        <p:spPr>
          <a:xfrm>
            <a:off x="1522075" y="4844249"/>
            <a:ext cx="2090796" cy="2788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Active Learning</a:t>
            </a:r>
          </a:p>
        </p:txBody>
      </p:sp>
      <p:sp>
        <p:nvSpPr>
          <p:cNvPr id="26" name="텍스트 개체 틀 1">
            <a:extLst>
              <a:ext uri="{FF2B5EF4-FFF2-40B4-BE49-F238E27FC236}">
                <a16:creationId xmlns:a16="http://schemas.microsoft.com/office/drawing/2014/main" id="{9F4F0FFE-4283-4A88-A8BE-62075590375C}"/>
              </a:ext>
            </a:extLst>
          </p:cNvPr>
          <p:cNvSpPr txBox="1">
            <a:spLocks/>
          </p:cNvSpPr>
          <p:nvPr/>
        </p:nvSpPr>
        <p:spPr>
          <a:xfrm>
            <a:off x="1743762" y="1290842"/>
            <a:ext cx="3517846" cy="2788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Automatic Feature Selection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ED5F6-31C0-45E4-9344-1C394D8D99C5}"/>
              </a:ext>
            </a:extLst>
          </p:cNvPr>
          <p:cNvSpPr/>
          <p:nvPr/>
        </p:nvSpPr>
        <p:spPr>
          <a:xfrm>
            <a:off x="979275" y="1275339"/>
            <a:ext cx="4490802" cy="1942938"/>
          </a:xfrm>
          <a:prstGeom prst="rect">
            <a:avLst/>
          </a:prstGeom>
          <a:noFill/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sp>
        <p:nvSpPr>
          <p:cNvPr id="28" name="텍스트 개체 틀 1">
            <a:extLst>
              <a:ext uri="{FF2B5EF4-FFF2-40B4-BE49-F238E27FC236}">
                <a16:creationId xmlns:a16="http://schemas.microsoft.com/office/drawing/2014/main" id="{F6DA2188-2DF4-41B3-9ADA-2AB66A878411}"/>
              </a:ext>
            </a:extLst>
          </p:cNvPr>
          <p:cNvSpPr txBox="1">
            <a:spLocks/>
          </p:cNvSpPr>
          <p:nvPr/>
        </p:nvSpPr>
        <p:spPr>
          <a:xfrm>
            <a:off x="5612602" y="1284859"/>
            <a:ext cx="2235462" cy="583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Automatic Feature Transformation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434667-F372-494F-BFC7-824ED84333ED}"/>
              </a:ext>
            </a:extLst>
          </p:cNvPr>
          <p:cNvSpPr/>
          <p:nvPr/>
        </p:nvSpPr>
        <p:spPr>
          <a:xfrm>
            <a:off x="5534056" y="1278204"/>
            <a:ext cx="2380978" cy="1931827"/>
          </a:xfrm>
          <a:prstGeom prst="rect">
            <a:avLst/>
          </a:prstGeom>
          <a:noFill/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F4D68F1-8BC7-4242-A9EC-6C34C14D2FCC}"/>
              </a:ext>
            </a:extLst>
          </p:cNvPr>
          <p:cNvSpPr/>
          <p:nvPr/>
        </p:nvSpPr>
        <p:spPr>
          <a:xfrm rot="10800000">
            <a:off x="1755940" y="3227301"/>
            <a:ext cx="3171143" cy="437120"/>
          </a:xfrm>
          <a:prstGeom prst="trapezoid">
            <a:avLst>
              <a:gd name="adj" fmla="val 70054"/>
            </a:avLst>
          </a:prstGeom>
          <a:solidFill>
            <a:sysClr val="window" lastClr="FFFFFF">
              <a:lumMod val="75000"/>
              <a:alpha val="47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874284-E378-4074-807F-973E27196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703" y="1761643"/>
            <a:ext cx="1264104" cy="127398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785FF5-980C-4672-B617-ED56EBDE0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6384" y="1748565"/>
            <a:ext cx="942775" cy="6476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EC2D0F8-3D9E-41DC-B7FE-6D5B75B56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8944" y="1759407"/>
            <a:ext cx="873079" cy="706827"/>
          </a:xfrm>
          <a:prstGeom prst="rect">
            <a:avLst/>
          </a:prstGeom>
        </p:spPr>
      </p:pic>
      <p:sp>
        <p:nvSpPr>
          <p:cNvPr id="39" name="텍스트 개체 틀 1">
            <a:extLst>
              <a:ext uri="{FF2B5EF4-FFF2-40B4-BE49-F238E27FC236}">
                <a16:creationId xmlns:a16="http://schemas.microsoft.com/office/drawing/2014/main" id="{DFFB2CB5-DD25-4B13-BE3F-970BF758D597}"/>
              </a:ext>
            </a:extLst>
          </p:cNvPr>
          <p:cNvSpPr txBox="1">
            <a:spLocks/>
          </p:cNvSpPr>
          <p:nvPr/>
        </p:nvSpPr>
        <p:spPr>
          <a:xfrm>
            <a:off x="8253617" y="1314673"/>
            <a:ext cx="2235462" cy="583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Hyper-parameter Optimum Search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9BDFD90-8280-4C30-B91B-5777E137C5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672" y="4624164"/>
            <a:ext cx="2657272" cy="1212894"/>
          </a:xfrm>
          <a:prstGeom prst="rect">
            <a:avLst/>
          </a:prstGeom>
        </p:spPr>
      </p:pic>
      <p:sp>
        <p:nvSpPr>
          <p:cNvPr id="41" name="텍스트 개체 틀 1">
            <a:extLst>
              <a:ext uri="{FF2B5EF4-FFF2-40B4-BE49-F238E27FC236}">
                <a16:creationId xmlns:a16="http://schemas.microsoft.com/office/drawing/2014/main" id="{C1E0E487-26AF-4DDB-BFC4-E83030D3B926}"/>
              </a:ext>
            </a:extLst>
          </p:cNvPr>
          <p:cNvSpPr txBox="1">
            <a:spLocks/>
          </p:cNvSpPr>
          <p:nvPr/>
        </p:nvSpPr>
        <p:spPr>
          <a:xfrm>
            <a:off x="8334577" y="4031203"/>
            <a:ext cx="2235462" cy="583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Network Architecture Search</a:t>
            </a:r>
          </a:p>
        </p:txBody>
      </p:sp>
      <p:sp>
        <p:nvSpPr>
          <p:cNvPr id="42" name="사다리꼴 41">
            <a:extLst>
              <a:ext uri="{FF2B5EF4-FFF2-40B4-BE49-F238E27FC236}">
                <a16:creationId xmlns:a16="http://schemas.microsoft.com/office/drawing/2014/main" id="{07D14B10-223D-40EA-B33A-826FC12D74DB}"/>
              </a:ext>
            </a:extLst>
          </p:cNvPr>
          <p:cNvSpPr/>
          <p:nvPr/>
        </p:nvSpPr>
        <p:spPr>
          <a:xfrm rot="16200000">
            <a:off x="7507531" y="3701740"/>
            <a:ext cx="709196" cy="298084"/>
          </a:xfrm>
          <a:prstGeom prst="trapezoid">
            <a:avLst>
              <a:gd name="adj" fmla="val 70054"/>
            </a:avLst>
          </a:prstGeom>
          <a:solidFill>
            <a:sysClr val="window" lastClr="FFFFFF">
              <a:lumMod val="75000"/>
              <a:alpha val="47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삼성긴고딕 Medium"/>
            </a:endParaRP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9A29190-EBEC-49BF-A84D-27A03128E6A1}"/>
              </a:ext>
            </a:extLst>
          </p:cNvPr>
          <p:cNvSpPr/>
          <p:nvPr/>
        </p:nvSpPr>
        <p:spPr bwMode="auto">
          <a:xfrm>
            <a:off x="1099749" y="4843370"/>
            <a:ext cx="288000" cy="288000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36000" tIns="0" rIns="36000" bIns="0" rtlCol="0" anchor="ctr"/>
          <a:lstStyle/>
          <a:p>
            <a:pPr algn="ctr" eaLnBrk="1" hangingPunct="1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4BA69223-3632-4D45-9EF3-764DAD9B55E3}"/>
              </a:ext>
            </a:extLst>
          </p:cNvPr>
          <p:cNvSpPr/>
          <p:nvPr/>
        </p:nvSpPr>
        <p:spPr bwMode="auto">
          <a:xfrm>
            <a:off x="1302710" y="1245364"/>
            <a:ext cx="288000" cy="288000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36000" tIns="0" rIns="36000" bIns="0" rtlCol="0" anchor="ctr"/>
          <a:lstStyle/>
          <a:p>
            <a:pPr algn="ctr" eaLnBrk="1" hangingPunct="1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E8C2F12D-746B-49E7-8A40-6FDEB801B0E7}"/>
              </a:ext>
            </a:extLst>
          </p:cNvPr>
          <p:cNvSpPr/>
          <p:nvPr/>
        </p:nvSpPr>
        <p:spPr bwMode="auto">
          <a:xfrm>
            <a:off x="8107304" y="3609090"/>
            <a:ext cx="288000" cy="288000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36000" tIns="0" rIns="36000" bIns="0" rtlCol="0" anchor="ctr"/>
          <a:lstStyle/>
          <a:p>
            <a:pPr algn="ctr" eaLnBrk="1" hangingPunct="1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CFE77-33BF-4A3E-B975-02D052128282}"/>
              </a:ext>
            </a:extLst>
          </p:cNvPr>
          <p:cNvSpPr/>
          <p:nvPr/>
        </p:nvSpPr>
        <p:spPr bwMode="auto">
          <a:xfrm>
            <a:off x="4590273" y="3658730"/>
            <a:ext cx="2343406" cy="472860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  <a:effectLst/>
        </p:spPr>
        <p:txBody>
          <a:bodyPr lIns="36000" tIns="0" rIns="36000" bIns="0" rtlCol="0" anchor="ctr"/>
          <a:lstStyle/>
          <a:p>
            <a:pPr algn="ctr" eaLnBrk="1" hangingPunct="1"/>
            <a:endParaRPr lang="ko-KR" altLang="en-US" sz="2000" b="1">
              <a:solidFill>
                <a:srgbClr val="2929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텍스트 개체 틀 1">
            <a:extLst>
              <a:ext uri="{FF2B5EF4-FFF2-40B4-BE49-F238E27FC236}">
                <a16:creationId xmlns:a16="http://schemas.microsoft.com/office/drawing/2014/main" id="{27F8CA09-9090-41C7-8CCB-4E82FECA43C1}"/>
              </a:ext>
            </a:extLst>
          </p:cNvPr>
          <p:cNvSpPr txBox="1">
            <a:spLocks/>
          </p:cNvSpPr>
          <p:nvPr/>
        </p:nvSpPr>
        <p:spPr>
          <a:xfrm>
            <a:off x="8834299" y="2829451"/>
            <a:ext cx="1172660" cy="5835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 defTabSz="914400" latinLnBrk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400" spc="-3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defTabSz="914400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defTabSz="914400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0" u="none" strike="noStrike" kern="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Model</a:t>
            </a:r>
          </a:p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800" b="1" kern="0" dirty="0">
                <a:solidFill>
                  <a:schemeClr val="tx1"/>
                </a:solidFill>
              </a:rPr>
              <a:t>Simulation</a:t>
            </a:r>
            <a:endParaRPr kumimoji="0" lang="en-US" altLang="ko-KR" sz="1800" b="1" i="0" u="none" strike="noStrike" kern="0" cap="none" spc="-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0" name="직사각형 74">
            <a:extLst>
              <a:ext uri="{FF2B5EF4-FFF2-40B4-BE49-F238E27FC236}">
                <a16:creationId xmlns:a16="http://schemas.microsoft.com/office/drawing/2014/main" id="{BA0FB0F2-FE7A-4E2D-A4DF-10976CDB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941" y="2497093"/>
            <a:ext cx="463358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result</a:t>
            </a:r>
          </a:p>
        </p:txBody>
      </p:sp>
      <p:sp>
        <p:nvSpPr>
          <p:cNvPr id="51" name="직사각형 74">
            <a:extLst>
              <a:ext uri="{FF2B5EF4-FFF2-40B4-BE49-F238E27FC236}">
                <a16:creationId xmlns:a16="http://schemas.microsoft.com/office/drawing/2014/main" id="{983EA015-876A-4119-B3CA-CA93E38CD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8685" y="2493015"/>
            <a:ext cx="463358" cy="17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50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latin typeface="Arial" pitchFamily="34" charset="0"/>
                <a:ea typeface="돋움" pitchFamily="50" charset="-127"/>
                <a:cs typeface="굴림" pitchFamily="50" charset="-127"/>
              </a:rPr>
              <a:t>param</a:t>
            </a:r>
          </a:p>
        </p:txBody>
      </p:sp>
    </p:spTree>
    <p:extLst>
      <p:ext uri="{BB962C8B-B14F-4D97-AF65-F5344CB8AC3E}">
        <p14:creationId xmlns:p14="http://schemas.microsoft.com/office/powerpoint/2010/main" val="164184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787305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Hyper-parameter Optimization :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동향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Google, Microsoft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 글로벌 업체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Optimization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E95985-7036-43C7-93FE-AEA7848C3466}"/>
              </a:ext>
            </a:extLst>
          </p:cNvPr>
          <p:cNvGrpSpPr/>
          <p:nvPr/>
        </p:nvGrpSpPr>
        <p:grpSpPr>
          <a:xfrm>
            <a:off x="628742" y="1682510"/>
            <a:ext cx="10285616" cy="4509284"/>
            <a:chOff x="628742" y="1682510"/>
            <a:chExt cx="6284477" cy="33007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F14F5C-B019-46D7-9F26-F7BC9FB2030F}"/>
                </a:ext>
              </a:extLst>
            </p:cNvPr>
            <p:cNvSpPr/>
            <p:nvPr/>
          </p:nvSpPr>
          <p:spPr>
            <a:xfrm>
              <a:off x="1426369" y="3477171"/>
              <a:ext cx="950986" cy="70683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09ED8A-42DC-430C-8725-F330DD253FCA}"/>
                </a:ext>
              </a:extLst>
            </p:cNvPr>
            <p:cNvSpPr/>
            <p:nvPr/>
          </p:nvSpPr>
          <p:spPr>
            <a:xfrm>
              <a:off x="628742" y="3477171"/>
              <a:ext cx="797627" cy="7068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Amazon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A801331-C2A7-4BA1-A4DB-A62C8C1F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970" y="3606866"/>
              <a:ext cx="1050337" cy="447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04BEE98-DE38-43D0-9FCD-B83CCF9C2A4F}"/>
                </a:ext>
              </a:extLst>
            </p:cNvPr>
            <p:cNvSpPr/>
            <p:nvPr/>
          </p:nvSpPr>
          <p:spPr>
            <a:xfrm>
              <a:off x="1426369" y="2677909"/>
              <a:ext cx="950986" cy="70683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9DA610-27F8-49EA-B465-830D7B32931C}"/>
                </a:ext>
              </a:extLst>
            </p:cNvPr>
            <p:cNvSpPr/>
            <p:nvPr/>
          </p:nvSpPr>
          <p:spPr>
            <a:xfrm>
              <a:off x="628742" y="2676554"/>
              <a:ext cx="797627" cy="7068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Microsoft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8C6B77-3C11-4F1F-87BA-798175880B2F}"/>
                </a:ext>
              </a:extLst>
            </p:cNvPr>
            <p:cNvSpPr/>
            <p:nvPr/>
          </p:nvSpPr>
          <p:spPr>
            <a:xfrm>
              <a:off x="1426369" y="1874595"/>
              <a:ext cx="950986" cy="70683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911103-965B-4B83-B272-64056B986189}"/>
                </a:ext>
              </a:extLst>
            </p:cNvPr>
            <p:cNvSpPr/>
            <p:nvPr/>
          </p:nvSpPr>
          <p:spPr>
            <a:xfrm>
              <a:off x="628742" y="1877293"/>
              <a:ext cx="797627" cy="7068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Google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33EFDF6-0047-449C-B73C-CE1EDA86C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520" y="2086814"/>
              <a:ext cx="567765" cy="34065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929B17-611B-4BAD-8D94-02408893802D}"/>
                </a:ext>
              </a:extLst>
            </p:cNvPr>
            <p:cNvSpPr/>
            <p:nvPr/>
          </p:nvSpPr>
          <p:spPr>
            <a:xfrm>
              <a:off x="628742" y="4276432"/>
              <a:ext cx="797627" cy="7068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IBM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3FB8EA-64AC-4680-B28E-501AA65ED6B0}"/>
                </a:ext>
              </a:extLst>
            </p:cNvPr>
            <p:cNvSpPr/>
            <p:nvPr/>
          </p:nvSpPr>
          <p:spPr>
            <a:xfrm>
              <a:off x="1426369" y="4276432"/>
              <a:ext cx="950986" cy="70683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4E61AA-1E57-4B46-B51D-74DF2F96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75" y="4496016"/>
              <a:ext cx="787256" cy="26766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4A7B47-3F3B-4265-B294-B8D025E1E020}"/>
                </a:ext>
              </a:extLst>
            </p:cNvPr>
            <p:cNvSpPr/>
            <p:nvPr/>
          </p:nvSpPr>
          <p:spPr>
            <a:xfrm>
              <a:off x="1425605" y="1682510"/>
              <a:ext cx="955595" cy="1454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서비스명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C58F63-A046-487E-B7F6-D0F59CD24A64}"/>
                </a:ext>
              </a:extLst>
            </p:cNvPr>
            <p:cNvSpPr/>
            <p:nvPr/>
          </p:nvSpPr>
          <p:spPr>
            <a:xfrm>
              <a:off x="2439706" y="1873844"/>
              <a:ext cx="954392" cy="2310162"/>
            </a:xfrm>
            <a:prstGeom prst="rect">
              <a:avLst/>
            </a:prstGeom>
            <a:solidFill>
              <a:srgbClr val="B38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Bayesian</a:t>
              </a:r>
              <a:b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Optimization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02726A5-6B69-4BD0-BB74-C74889211257}"/>
                </a:ext>
              </a:extLst>
            </p:cNvPr>
            <p:cNvSpPr/>
            <p:nvPr/>
          </p:nvSpPr>
          <p:spPr>
            <a:xfrm>
              <a:off x="2438502" y="1682510"/>
              <a:ext cx="4474716" cy="1454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최적화 방법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B79426-7EC0-4F13-95DD-57F4F366E4E4}"/>
                </a:ext>
              </a:extLst>
            </p:cNvPr>
            <p:cNvSpPr/>
            <p:nvPr/>
          </p:nvSpPr>
          <p:spPr>
            <a:xfrm>
              <a:off x="2439706" y="4276432"/>
              <a:ext cx="954392" cy="706836"/>
            </a:xfrm>
            <a:prstGeom prst="rect">
              <a:avLst/>
            </a:prstGeom>
            <a:solidFill>
              <a:srgbClr val="B38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4769" rIns="0" bIns="0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RBFOpt</a:t>
              </a:r>
              <a:b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(Radial Basis Function)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097FF70-18CB-4703-8163-00F3755D1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360" y="1917380"/>
              <a:ext cx="1734752" cy="222403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3FDDE6-40FF-480D-85FD-204F6B03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628" y="3207437"/>
              <a:ext cx="1125591" cy="7988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262C0D1-5761-4751-AC65-2D875665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360" y="4420535"/>
              <a:ext cx="1734752" cy="4186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왼쪽 화살표 27">
              <a:extLst>
                <a:ext uri="{FF2B5EF4-FFF2-40B4-BE49-F238E27FC236}">
                  <a16:creationId xmlns:a16="http://schemas.microsoft.com/office/drawing/2014/main" id="{54E5F2BC-B81D-49BA-85A8-47F4E558F73D}"/>
                </a:ext>
              </a:extLst>
            </p:cNvPr>
            <p:cNvSpPr/>
            <p:nvPr/>
          </p:nvSpPr>
          <p:spPr>
            <a:xfrm rot="10800000">
              <a:off x="5388814" y="3146627"/>
              <a:ext cx="299551" cy="473524"/>
            </a:xfrm>
            <a:prstGeom prst="leftArrow">
              <a:avLst>
                <a:gd name="adj1" fmla="val 77199"/>
                <a:gd name="adj2" fmla="val 34587"/>
              </a:avLst>
            </a:prstGeom>
            <a:gradFill flip="none" rotWithShape="1">
              <a:gsLst>
                <a:gs pos="0">
                  <a:schemeClr val="bg1">
                    <a:alpha val="92000"/>
                    <a:lumMod val="68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276" tIns="37137" rIns="74276" bIns="37137" rtlCol="0" anchor="ctr"/>
            <a:lstStyle/>
            <a:p>
              <a:pPr algn="ctr"/>
              <a:endParaRPr lang="ko-KR" altLang="en-US" sz="2000" spc="8" dirty="0">
                <a:solidFill>
                  <a:prstClr val="black"/>
                </a:solidFill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ADCE4F9-DEB9-4C02-8305-3A0F5489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857" y="2765477"/>
              <a:ext cx="737652" cy="5268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8475C5C-2425-48FD-A095-087CCD478429}"/>
                    </a:ext>
                  </a:extLst>
                </p:cNvPr>
                <p:cNvSpPr/>
                <p:nvPr/>
              </p:nvSpPr>
              <p:spPr>
                <a:xfrm>
                  <a:off x="5793262" y="2974041"/>
                  <a:ext cx="1090340" cy="191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  <m:d>
                          <m:d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8475C5C-2425-48FD-A095-087CCD4784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3262" y="2974041"/>
                  <a:ext cx="1090340" cy="191496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01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9577878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Hyper-parameter Optimization Methodology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Bengio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연구팀이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2012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년에 발표한 논문에 따르면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high dimensional hyperparameter optimization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에서는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grid search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하는 것 보다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random search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더 좋음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(2012) </a:t>
            </a:r>
          </a:p>
          <a:p>
            <a:r>
              <a:rPr lang="en-US" altLang="ko-KR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(cf. saddle points </a:t>
            </a:r>
            <a:r>
              <a:rPr lang="ko-KR" altLang="en-US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위험</a:t>
            </a:r>
            <a:r>
              <a:rPr lang="en-US" altLang="ko-KR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2A1D5F-8393-4630-968A-3155CCCB0AB1}"/>
              </a:ext>
            </a:extLst>
          </p:cNvPr>
          <p:cNvGrpSpPr/>
          <p:nvPr/>
        </p:nvGrpSpPr>
        <p:grpSpPr>
          <a:xfrm>
            <a:off x="656402" y="2446263"/>
            <a:ext cx="10507985" cy="3283215"/>
            <a:chOff x="299351" y="2004510"/>
            <a:chExt cx="6730700" cy="18942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482BE6-8DBC-492A-BE1E-8D3D45C2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7599" y="2004510"/>
              <a:ext cx="3224703" cy="1752198"/>
            </a:xfrm>
            <a:prstGeom prst="rect">
              <a:avLst/>
            </a:prstGeom>
          </p:spPr>
        </p:pic>
        <p:pic>
          <p:nvPicPr>
            <p:cNvPr id="5" name="Picture 2" descr="http://sanghyukchun.github.io/images/post/99-1.png">
              <a:extLst>
                <a:ext uri="{FF2B5EF4-FFF2-40B4-BE49-F238E27FC236}">
                  <a16:creationId xmlns:a16="http://schemas.microsoft.com/office/drawing/2014/main" id="{49AB9904-9A2F-47A5-ABC7-33282D228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51" y="2148738"/>
              <a:ext cx="3013779" cy="1463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6A1AA-6C58-4C3B-8F05-6CF7FE0CA9F3}"/>
                </a:ext>
              </a:extLst>
            </p:cNvPr>
            <p:cNvSpPr txBox="1"/>
            <p:nvPr/>
          </p:nvSpPr>
          <p:spPr>
            <a:xfrm>
              <a:off x="3717032" y="3756708"/>
              <a:ext cx="3313019" cy="14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prstClr val="black"/>
                  </a:solidFill>
                </a:rPr>
                <a:t>GP</a:t>
              </a:r>
              <a:r>
                <a:rPr lang="ko-KR" altLang="en-US" sz="1000" dirty="0">
                  <a:solidFill>
                    <a:prstClr val="black"/>
                  </a:solidFill>
                </a:rPr>
                <a:t>기반 최적화는 </a:t>
              </a:r>
              <a:r>
                <a:rPr lang="ko-KR" altLang="en-US" sz="1000" dirty="0" err="1">
                  <a:solidFill>
                    <a:prstClr val="black"/>
                  </a:solidFill>
                </a:rPr>
                <a:t>크리깅부터</a:t>
              </a:r>
              <a:r>
                <a:rPr lang="ko-KR" altLang="en-US" sz="1000" dirty="0">
                  <a:solidFill>
                    <a:prstClr val="black"/>
                  </a:solidFill>
                </a:rPr>
                <a:t> 무난한 </a:t>
              </a:r>
              <a:r>
                <a:rPr lang="en-US" altLang="ko-KR" sz="1000" dirty="0">
                  <a:solidFill>
                    <a:prstClr val="black"/>
                  </a:solidFill>
                </a:rPr>
                <a:t>Optimization</a:t>
              </a:r>
              <a:r>
                <a:rPr lang="ko-KR" altLang="en-US" sz="1000" dirty="0">
                  <a:solidFill>
                    <a:prstClr val="black"/>
                  </a:solidFill>
                </a:rPr>
                <a:t>으로 푸는 방법 중 하나로 사용되고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67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1120787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Bayesian Optimization Performance and Advantages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기반으로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Optimum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기법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전역최적화의 입구를 탐색하기만 하면 빠르게 수렴하는 장점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F246F1-A1C4-48A6-92CA-BFED7215027B}"/>
              </a:ext>
            </a:extLst>
          </p:cNvPr>
          <p:cNvSpPr/>
          <p:nvPr/>
        </p:nvSpPr>
        <p:spPr>
          <a:xfrm>
            <a:off x="7934939" y="5252149"/>
            <a:ext cx="20053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PI : Probability of improvement </a:t>
            </a:r>
          </a:p>
          <a:p>
            <a:r>
              <a:rPr lang="en-US" altLang="ko-KR" sz="900" dirty="0"/>
              <a:t>EI : Expected Improvement </a:t>
            </a:r>
          </a:p>
          <a:p>
            <a:r>
              <a:rPr lang="en-US" altLang="ko-KR" sz="900" dirty="0"/>
              <a:t>GP-UCB : Upper Confidence Bound </a:t>
            </a:r>
            <a:endParaRPr lang="ko-KR" altLang="en-US" sz="9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66CA2F-1F76-454A-B824-592C73EC6F72}"/>
              </a:ext>
            </a:extLst>
          </p:cNvPr>
          <p:cNvGrpSpPr/>
          <p:nvPr/>
        </p:nvGrpSpPr>
        <p:grpSpPr>
          <a:xfrm>
            <a:off x="1814750" y="1857872"/>
            <a:ext cx="7940179" cy="4407093"/>
            <a:chOff x="1087194" y="1686689"/>
            <a:chExt cx="4222556" cy="259937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A13DF4-E774-4FB7-9DAE-723689BC940D}"/>
                </a:ext>
              </a:extLst>
            </p:cNvPr>
            <p:cNvGrpSpPr/>
            <p:nvPr/>
          </p:nvGrpSpPr>
          <p:grpSpPr>
            <a:xfrm>
              <a:off x="4479073" y="2719305"/>
              <a:ext cx="830677" cy="913752"/>
              <a:chOff x="1323556" y="4509120"/>
              <a:chExt cx="1866676" cy="205335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6E40178-C74C-4250-BF51-1F8002201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6" t="13984" r="52954" b="4418"/>
              <a:stretch/>
            </p:blipFill>
            <p:spPr>
              <a:xfrm>
                <a:off x="1352605" y="4509120"/>
                <a:ext cx="1635500" cy="16200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32800A-72F8-4582-9039-A8D97A6A2726}"/>
                  </a:ext>
                </a:extLst>
              </p:cNvPr>
              <p:cNvSpPr txBox="1"/>
              <p:nvPr/>
            </p:nvSpPr>
            <p:spPr>
              <a:xfrm>
                <a:off x="1323556" y="6121564"/>
                <a:ext cx="1866676" cy="44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b="1" dirty="0"/>
                  <a:t>Random Search</a:t>
                </a:r>
                <a:endParaRPr lang="ko-KR" altLang="en-US" sz="675" b="1" dirty="0" err="1"/>
              </a:p>
            </p:txBody>
          </p:sp>
        </p:grp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E1AD551-1BBB-4D70-B465-16C4B26358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43" t="13121" r="26791" b="2456"/>
            <a:stretch/>
          </p:blipFill>
          <p:spPr bwMode="auto">
            <a:xfrm>
              <a:off x="3494347" y="1686689"/>
              <a:ext cx="1027666" cy="50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A6B094-570A-4A02-B188-F9061C1F2E6F}"/>
                </a:ext>
              </a:extLst>
            </p:cNvPr>
            <p:cNvGrpSpPr/>
            <p:nvPr/>
          </p:nvGrpSpPr>
          <p:grpSpPr>
            <a:xfrm>
              <a:off x="1087194" y="3299537"/>
              <a:ext cx="760357" cy="698623"/>
              <a:chOff x="2900772" y="4509120"/>
              <a:chExt cx="2436343" cy="223853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4815E5D-D740-4226-B762-21644A260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772" y="4509120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8DCA7-F811-4412-A29C-BA7669CCD0FF}"/>
                  </a:ext>
                </a:extLst>
              </p:cNvPr>
              <p:cNvSpPr txBox="1"/>
              <p:nvPr/>
            </p:nvSpPr>
            <p:spPr>
              <a:xfrm>
                <a:off x="3214772" y="6118964"/>
                <a:ext cx="2122343" cy="628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75" b="1" dirty="0"/>
                  <a:t>Grid Search</a:t>
                </a:r>
                <a:endParaRPr lang="ko-KR" altLang="en-US" sz="675" b="1" dirty="0" err="1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5D7E04-18E1-4606-9503-97875380C47B}"/>
                </a:ext>
              </a:extLst>
            </p:cNvPr>
            <p:cNvGrpSpPr/>
            <p:nvPr/>
          </p:nvGrpSpPr>
          <p:grpSpPr>
            <a:xfrm>
              <a:off x="1413532" y="1811660"/>
              <a:ext cx="3439889" cy="2474401"/>
              <a:chOff x="2091307" y="1736812"/>
              <a:chExt cx="6115358" cy="4398935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9E3CF13-194A-4A23-BC04-8FC8647C68BB}"/>
                  </a:ext>
                </a:extLst>
              </p:cNvPr>
              <p:cNvGrpSpPr/>
              <p:nvPr/>
            </p:nvGrpSpPr>
            <p:grpSpPr>
              <a:xfrm>
                <a:off x="2091307" y="2492896"/>
                <a:ext cx="6115358" cy="3642851"/>
                <a:chOff x="1519192" y="3212976"/>
                <a:chExt cx="6115358" cy="3642851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A335142B-AD52-4815-826E-F5265503FB68}"/>
                    </a:ext>
                  </a:extLst>
                </p:cNvPr>
                <p:cNvGrpSpPr/>
                <p:nvPr/>
              </p:nvGrpSpPr>
              <p:grpSpPr>
                <a:xfrm>
                  <a:off x="1519192" y="3212976"/>
                  <a:ext cx="6115358" cy="3642851"/>
                  <a:chOff x="1551247" y="3248980"/>
                  <a:chExt cx="6115358" cy="3642851"/>
                </a:xfrm>
              </p:grpSpPr>
              <p:pic>
                <p:nvPicPr>
                  <p:cNvPr id="16" name="Picture 4">
                    <a:extLst>
                      <a:ext uri="{FF2B5EF4-FFF2-40B4-BE49-F238E27FC236}">
                        <a16:creationId xmlns:a16="http://schemas.microsoft.com/office/drawing/2014/main" id="{1964F733-3335-4F70-89CE-044CF36273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605" t="18225" r="52446" b="54942"/>
                  <a:stretch/>
                </p:blipFill>
                <p:spPr bwMode="auto">
                  <a:xfrm>
                    <a:off x="2216756" y="3248980"/>
                    <a:ext cx="4468445" cy="306000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F6DC1E8-0532-4BE6-90F2-B58153BF752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247" y="6407747"/>
                    <a:ext cx="6115358" cy="4840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b="1" dirty="0"/>
                      <a:t>A Tutorial on Bayesian Optimization of Expensive Cost Functions, with Application to Active User Modeling and Hierarchical Reinforcement Learning</a:t>
                    </a:r>
                  </a:p>
                  <a:p>
                    <a:r>
                      <a:rPr lang="en-US" altLang="ko-KR" sz="800" b="1" dirty="0">
                        <a:hlinkClick r:id="rId7"/>
                      </a:rPr>
                      <a:t>https://arxiv.org/abs/1012.2599</a:t>
                    </a:r>
                    <a:endParaRPr lang="en-US" altLang="ko-KR" sz="800" b="1" dirty="0"/>
                  </a:p>
                  <a:p>
                    <a:endParaRPr lang="en-US" altLang="ko-KR" sz="800" b="1" dirty="0"/>
                  </a:p>
                </p:txBody>
              </p:sp>
            </p:grp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835F5A9-4CC4-4597-87AF-EE530ECCC235}"/>
                    </a:ext>
                  </a:extLst>
                </p:cNvPr>
                <p:cNvSpPr/>
                <p:nvPr/>
              </p:nvSpPr>
              <p:spPr>
                <a:xfrm>
                  <a:off x="2544559" y="3248980"/>
                  <a:ext cx="4064625" cy="1008409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  <a:prstDash val="sysDot"/>
                  <a:tailEnd type="none"/>
                </a:ln>
                <a:effectLst>
                  <a:glow rad="25400">
                    <a:schemeClr val="bg1">
                      <a:lumMod val="85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44"/>
                </a:p>
              </p:txBody>
            </p:sp>
          </p:grpSp>
          <p:sp>
            <p:nvSpPr>
              <p:cNvPr id="11" name="굽은 화살표 27">
                <a:extLst>
                  <a:ext uri="{FF2B5EF4-FFF2-40B4-BE49-F238E27FC236}">
                    <a16:creationId xmlns:a16="http://schemas.microsoft.com/office/drawing/2014/main" id="{AB1F60DF-FEB4-43CC-99D0-1428647C5866}"/>
                  </a:ext>
                </a:extLst>
              </p:cNvPr>
              <p:cNvSpPr/>
              <p:nvPr/>
            </p:nvSpPr>
            <p:spPr>
              <a:xfrm>
                <a:off x="5025084" y="1736812"/>
                <a:ext cx="684000" cy="792000"/>
              </a:xfrm>
              <a:prstGeom prst="bentArrow">
                <a:avLst>
                  <a:gd name="adj1" fmla="val 12686"/>
                  <a:gd name="adj2" fmla="val 12963"/>
                  <a:gd name="adj3" fmla="val 25000"/>
                  <a:gd name="adj4" fmla="val 43750"/>
                </a:avLst>
              </a:prstGeom>
              <a:solidFill>
                <a:srgbClr val="C00000"/>
              </a:solidFill>
              <a:ln w="6350">
                <a:noFill/>
                <a:prstDash val="solid"/>
                <a:tailEnd type="none"/>
              </a:ln>
              <a:effectLst>
                <a:glow rad="25400">
                  <a:schemeClr val="bg1">
                    <a:lumMod val="8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844"/>
              </a:p>
            </p:txBody>
          </p:sp>
          <p:sp>
            <p:nvSpPr>
              <p:cNvPr id="12" name="오른쪽 화살표 28">
                <a:extLst>
                  <a:ext uri="{FF2B5EF4-FFF2-40B4-BE49-F238E27FC236}">
                    <a16:creationId xmlns:a16="http://schemas.microsoft.com/office/drawing/2014/main" id="{6DEA720D-BEAE-413F-90F6-317055B8F07D}"/>
                  </a:ext>
                </a:extLst>
              </p:cNvPr>
              <p:cNvSpPr/>
              <p:nvPr/>
            </p:nvSpPr>
            <p:spPr>
              <a:xfrm>
                <a:off x="6996242" y="3980692"/>
                <a:ext cx="504000" cy="234196"/>
              </a:xfrm>
              <a:prstGeom prst="rightArrow">
                <a:avLst/>
              </a:prstGeom>
              <a:solidFill>
                <a:srgbClr val="C00000"/>
              </a:solidFill>
              <a:ln w="6350">
                <a:noFill/>
                <a:prstDash val="dash"/>
                <a:tailEnd type="none"/>
              </a:ln>
              <a:effectLst>
                <a:glow rad="25400">
                  <a:schemeClr val="bg1">
                    <a:lumMod val="8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844"/>
              </a:p>
            </p:txBody>
          </p:sp>
          <p:sp>
            <p:nvSpPr>
              <p:cNvPr id="13" name="왼쪽 화살표 32">
                <a:extLst>
                  <a:ext uri="{FF2B5EF4-FFF2-40B4-BE49-F238E27FC236}">
                    <a16:creationId xmlns:a16="http://schemas.microsoft.com/office/drawing/2014/main" id="{EF0FF6F2-219B-4A0D-89AE-03F169AC6C5C}"/>
                  </a:ext>
                </a:extLst>
              </p:cNvPr>
              <p:cNvSpPr/>
              <p:nvPr/>
            </p:nvSpPr>
            <p:spPr>
              <a:xfrm>
                <a:off x="2684808" y="4833156"/>
                <a:ext cx="540000" cy="234430"/>
              </a:xfrm>
              <a:prstGeom prst="leftArrow">
                <a:avLst/>
              </a:prstGeom>
              <a:solidFill>
                <a:srgbClr val="C00000"/>
              </a:solidFill>
              <a:ln w="6350">
                <a:noFill/>
                <a:prstDash val="dash"/>
                <a:tailEnd type="none"/>
              </a:ln>
              <a:effectLst>
                <a:glow rad="25400">
                  <a:schemeClr val="bg1">
                    <a:lumMod val="8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84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6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8519961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Gaussian Process based Kernel Function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일반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는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Squared-Exponential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사용하나 “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Smoothness”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복잡모델 표현과 추정에 적합치 않을 수 있음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ko-KR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Matern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 다양한 방식 존재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298192-5B92-419B-8882-355EC8C69711}"/>
              </a:ext>
            </a:extLst>
          </p:cNvPr>
          <p:cNvGrpSpPr/>
          <p:nvPr/>
        </p:nvGrpSpPr>
        <p:grpSpPr>
          <a:xfrm>
            <a:off x="688143" y="2033379"/>
            <a:ext cx="10101777" cy="3939070"/>
            <a:chOff x="209172" y="1815666"/>
            <a:chExt cx="6376895" cy="252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1767926-4ECC-440C-9D43-A21F6F453F1C}"/>
                    </a:ext>
                  </a:extLst>
                </p:cNvPr>
                <p:cNvSpPr/>
                <p:nvPr/>
              </p:nvSpPr>
              <p:spPr>
                <a:xfrm>
                  <a:off x="209172" y="1815666"/>
                  <a:ext cx="3017359" cy="891099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96441" indent="-96441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가우시안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확률 과정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어떠한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n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개의 임의 시간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1200" i="1">
                          <a:solidFill>
                            <a:schemeClr val="tx1"/>
                          </a:solidFill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에서 확률변수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ko-KR" sz="1200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ko-KR" sz="1200" dirty="0">
                          <a:solidFill>
                            <a:schemeClr val="tx1"/>
                          </a:solidFill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2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들이  결합적 </a:t>
                  </a:r>
                  <a:r>
                    <a:rPr lang="ko-KR" altLang="en-US" sz="1200" dirty="0" err="1">
                      <a:solidFill>
                        <a:schemeClr val="tx1"/>
                      </a:solidFill>
                    </a:rPr>
                    <a:t>가우시안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분포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(Joint Gaussian Distribution)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를 따르는 확률 과정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≥0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  <a:latin typeface="+mn-ea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1767926-4ECC-440C-9D43-A21F6F453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2" y="1815666"/>
                  <a:ext cx="3017359" cy="8910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BABA7A56-EE4D-4637-BFFB-98F64F3A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96" y="2730504"/>
              <a:ext cx="1644492" cy="1233866"/>
            </a:xfrm>
            <a:prstGeom prst="rect">
              <a:avLst/>
            </a:prstGeom>
          </p:spPr>
        </p:pic>
        <p:pic>
          <p:nvPicPr>
            <p:cNvPr id="6" name="Picture 2" descr="http://sanghyukchun.github.io/images/post/99-10.png">
              <a:extLst>
                <a:ext uri="{FF2B5EF4-FFF2-40B4-BE49-F238E27FC236}">
                  <a16:creationId xmlns:a16="http://schemas.microsoft.com/office/drawing/2014/main" id="{FE8F75ED-8459-485C-B742-1E5C428AB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566" y="1815666"/>
              <a:ext cx="3099501" cy="2320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DABECB-2D25-45DF-87F5-B063B1C3D73E}"/>
                </a:ext>
              </a:extLst>
            </p:cNvPr>
            <p:cNvSpPr/>
            <p:nvPr/>
          </p:nvSpPr>
          <p:spPr>
            <a:xfrm>
              <a:off x="304129" y="4175021"/>
              <a:ext cx="6041195" cy="16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333333"/>
                  </a:solidFill>
                  <a:latin typeface="Nanum Gothic"/>
                </a:rPr>
                <a:t>Kernel function : </a:t>
              </a:r>
              <a:r>
                <a:rPr lang="ko-KR" altLang="en-US" sz="1100" dirty="0">
                  <a:solidFill>
                    <a:srgbClr val="333333"/>
                  </a:solidFill>
                  <a:latin typeface="Nanum Gothic"/>
                </a:rPr>
                <a:t>서로 어떤 </a:t>
              </a:r>
              <a:r>
                <a:rPr lang="en-US" altLang="ko-KR" sz="1100" dirty="0">
                  <a:solidFill>
                    <a:srgbClr val="333333"/>
                  </a:solidFill>
                  <a:latin typeface="Nanum Gothic"/>
                </a:rPr>
                <a:t>relationship</a:t>
              </a:r>
              <a:r>
                <a:rPr lang="ko-KR" altLang="en-US" sz="1100" dirty="0">
                  <a:solidFill>
                    <a:srgbClr val="333333"/>
                  </a:solidFill>
                  <a:latin typeface="Nanum Gothic"/>
                </a:rPr>
                <a:t>을 가지는지</a:t>
              </a:r>
              <a:r>
                <a:rPr lang="en-US" altLang="ko-KR" sz="1100" dirty="0">
                  <a:solidFill>
                    <a:srgbClr val="333333"/>
                  </a:solidFill>
                  <a:latin typeface="Nanum Gothic"/>
                </a:rPr>
                <a:t>, </a:t>
              </a:r>
              <a:r>
                <a:rPr lang="ko-KR" altLang="en-US" sz="1100" dirty="0">
                  <a:solidFill>
                    <a:srgbClr val="333333"/>
                  </a:solidFill>
                  <a:latin typeface="Nanum Gothic"/>
                </a:rPr>
                <a:t>어떤 </a:t>
              </a:r>
              <a:r>
                <a:rPr lang="en-US" altLang="ko-KR" sz="1100" dirty="0">
                  <a:solidFill>
                    <a:srgbClr val="333333"/>
                  </a:solidFill>
                  <a:latin typeface="Nanum Gothic"/>
                </a:rPr>
                <a:t>covariance matrix</a:t>
              </a:r>
              <a:r>
                <a:rPr lang="ko-KR" altLang="en-US" sz="1100" dirty="0">
                  <a:solidFill>
                    <a:srgbClr val="333333"/>
                  </a:solidFill>
                  <a:latin typeface="Nanum Gothic"/>
                </a:rPr>
                <a:t>를 형성하게 되는지 정의하는 함수</a:t>
              </a:r>
              <a:endParaRPr lang="ko-KR" altLang="en-US" sz="1100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CB6E4BE-2D4F-7FAE-AD4A-E849DACFCAE1}"/>
                  </a:ext>
                </a:extLst>
              </p14:cNvPr>
              <p14:cNvContentPartPr/>
              <p14:nvPr/>
            </p14:nvContentPartPr>
            <p14:xfrm>
              <a:off x="463680" y="4559400"/>
              <a:ext cx="5556600" cy="1987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CB6E4BE-2D4F-7FAE-AD4A-E849DACFCA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320" y="4550040"/>
                <a:ext cx="5575320" cy="20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31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8682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Gaussian Process &amp; Acquisition Function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공분산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커널함수에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의한 사후평균추정치 𝝁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𝒙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사후분산추정치 𝝈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^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𝟐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𝒙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95%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가우시안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분포 값을 이용하여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Estimated Variance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계산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  <a:t>  -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erif KR"/>
              </a:rPr>
              <a:t>검은색 동그라미 지점 </a:t>
            </a:r>
            <a:r>
              <a:rPr lang="en-US" altLang="ko-KR" sz="1600" dirty="0">
                <a:solidFill>
                  <a:srgbClr val="333333"/>
                </a:solidFill>
                <a:latin typeface="Noto Serif KR"/>
              </a:rPr>
              <a:t>=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erif KR"/>
              </a:rPr>
              <a:t>불확실성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  <a:t>0 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erif KR"/>
              </a:rPr>
              <a:t>회색영역이 매우 좁음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  <a:t>)   </a:t>
            </a:r>
            <a:b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  <a:t>  -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erif KR"/>
              </a:rPr>
              <a:t>검은색 동그라미 간 간격이 넓을 수록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erif KR"/>
              </a:rPr>
              <a:t>=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erif KR"/>
              </a:rPr>
              <a:t>불확실성이 커짐</a:t>
            </a:r>
            <a:endParaRPr lang="ko-KR" altLang="en-US" sz="16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3EEC8B-EA94-4B37-9403-EC1FC576E124}"/>
              </a:ext>
            </a:extLst>
          </p:cNvPr>
          <p:cNvGrpSpPr/>
          <p:nvPr/>
        </p:nvGrpSpPr>
        <p:grpSpPr>
          <a:xfrm>
            <a:off x="747361" y="2553093"/>
            <a:ext cx="10230435" cy="3917841"/>
            <a:chOff x="663988" y="2047530"/>
            <a:chExt cx="5706834" cy="2283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D313964-4263-4104-8424-E23CED66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2714" y="2047530"/>
              <a:ext cx="2468108" cy="2283355"/>
            </a:xfrm>
            <a:prstGeom prst="rect">
              <a:avLst/>
            </a:prstGeom>
          </p:spPr>
        </p:pic>
        <p:pic>
          <p:nvPicPr>
            <p:cNvPr id="5" name="Picture 2" descr="sequential sampling에 대한 이미지 검색결과">
              <a:extLst>
                <a:ext uri="{FF2B5EF4-FFF2-40B4-BE49-F238E27FC236}">
                  <a16:creationId xmlns:a16="http://schemas.microsoft.com/office/drawing/2014/main" id="{33DC77AF-A3CB-4048-A57A-3FB44B5B5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988" y="2208264"/>
              <a:ext cx="3062908" cy="198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37AA2F8-0F72-6C19-A796-C73504BCFAD4}"/>
                  </a:ext>
                </a:extLst>
              </p14:cNvPr>
              <p14:cNvContentPartPr/>
              <p14:nvPr/>
            </p14:nvContentPartPr>
            <p14:xfrm>
              <a:off x="2787480" y="2946240"/>
              <a:ext cx="1670400" cy="2635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37AA2F8-0F72-6C19-A796-C73504BCFA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8120" y="2936880"/>
                <a:ext cx="1689120" cy="265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45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6118791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Acquisition Function Design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모든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대해서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Estimated Mean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값들과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Estimated variance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계산 다음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실험점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위주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High Variance Point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선정</a:t>
            </a:r>
          </a:p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위주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Low mean Point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선정</a:t>
            </a:r>
          </a:p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 Function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은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적절히 잘 만드는 수식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E2613D-8F53-4835-9F27-C59C46D4F015}"/>
              </a:ext>
            </a:extLst>
          </p:cNvPr>
          <p:cNvGrpSpPr/>
          <p:nvPr/>
        </p:nvGrpSpPr>
        <p:grpSpPr>
          <a:xfrm>
            <a:off x="822675" y="3008219"/>
            <a:ext cx="11186445" cy="2816263"/>
            <a:chOff x="822676" y="3008222"/>
            <a:chExt cx="6743522" cy="2096210"/>
          </a:xfrm>
        </p:grpSpPr>
        <p:pic>
          <p:nvPicPr>
            <p:cNvPr id="4" name="Picture 4" descr="http://sanghyukchun.github.io/images/post/99-7.png">
              <a:extLst>
                <a:ext uri="{FF2B5EF4-FFF2-40B4-BE49-F238E27FC236}">
                  <a16:creationId xmlns:a16="http://schemas.microsoft.com/office/drawing/2014/main" id="{6A3E73D7-DC32-41D6-B585-6821D89C7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676" y="3008222"/>
              <a:ext cx="2875939" cy="1758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http://sanghyukchun.github.io/images/post/99-8.png">
              <a:extLst>
                <a:ext uri="{FF2B5EF4-FFF2-40B4-BE49-F238E27FC236}">
                  <a16:creationId xmlns:a16="http://schemas.microsoft.com/office/drawing/2014/main" id="{31D2ABB4-AD68-40F1-8FA5-9256FAC7E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62" y="3008222"/>
              <a:ext cx="2869109" cy="1758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9D9C10-1FE1-4701-8685-EEE97F79D15A}"/>
                </a:ext>
              </a:extLst>
            </p:cNvPr>
            <p:cNvSpPr/>
            <p:nvPr/>
          </p:nvSpPr>
          <p:spPr>
            <a:xfrm>
              <a:off x="1930507" y="4783713"/>
              <a:ext cx="3123186" cy="32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Probability of Improvement </a:t>
              </a:r>
              <a:r>
                <a:rPr lang="ko-KR" altLang="en-US" sz="1100" dirty="0"/>
                <a:t>의 문제</a:t>
              </a:r>
              <a:r>
                <a:rPr lang="en-US" altLang="ko-KR" sz="1100" dirty="0"/>
                <a:t>, </a:t>
              </a:r>
            </a:p>
            <a:p>
              <a:r>
                <a:rPr lang="ko-KR" altLang="en-US" sz="1100" dirty="0"/>
                <a:t>굳이 충분히 탐색한 영역에 추가 실험할 필요가 있을까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5659ED6-7262-4DA2-87C7-AA17C6954B3F}"/>
                </a:ext>
              </a:extLst>
            </p:cNvPr>
            <p:cNvCxnSpPr/>
            <p:nvPr/>
          </p:nvCxnSpPr>
          <p:spPr>
            <a:xfrm flipH="1" flipV="1">
              <a:off x="2938960" y="3990878"/>
              <a:ext cx="7913" cy="775482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F84A1E9-C64F-4A48-99B3-CEBC34029468}"/>
                </a:ext>
              </a:extLst>
            </p:cNvPr>
            <p:cNvCxnSpPr/>
            <p:nvPr/>
          </p:nvCxnSpPr>
          <p:spPr>
            <a:xfrm flipH="1" flipV="1">
              <a:off x="5871262" y="3810886"/>
              <a:ext cx="7913" cy="775482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C65A9D4-0BD6-4B6D-A0FB-241F10AD0A90}"/>
                </a:ext>
              </a:extLst>
            </p:cNvPr>
            <p:cNvCxnSpPr/>
            <p:nvPr/>
          </p:nvCxnSpPr>
          <p:spPr>
            <a:xfrm flipH="1" flipV="1">
              <a:off x="6335204" y="3810886"/>
              <a:ext cx="7913" cy="775482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5C5A10-B8F5-4FE4-BBE0-D3E401EE0770}"/>
                </a:ext>
              </a:extLst>
            </p:cNvPr>
            <p:cNvSpPr/>
            <p:nvPr/>
          </p:nvSpPr>
          <p:spPr>
            <a:xfrm>
              <a:off x="5348512" y="4766359"/>
              <a:ext cx="2217686" cy="19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Expected Improvement </a:t>
              </a:r>
              <a:r>
                <a:rPr lang="ko-KR" altLang="en-US" sz="1100" dirty="0"/>
                <a:t>외 기타 정식화가 대부분 쓰임</a:t>
              </a:r>
              <a:endParaRPr lang="en-US" altLang="ko-K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42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95507" y="1172750"/>
            <a:ext cx="10754535" cy="24432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2133" dirty="0"/>
              <a:t>GCP instance : e2-medium / ubuntu / 50GB</a:t>
            </a:r>
          </a:p>
          <a:p>
            <a:pPr marL="0" indent="0">
              <a:buNone/>
            </a:pPr>
            <a:endParaRPr lang="en-US" altLang="ko-KR" sz="2133" dirty="0"/>
          </a:p>
          <a:p>
            <a:pPr marL="0" indent="0">
              <a:buNone/>
            </a:pPr>
            <a:r>
              <a:rPr lang="en-US" altLang="ko-KR" sz="2133" dirty="0"/>
              <a:t>https://docs.docker.com/engine/install/ubuntu/</a:t>
            </a:r>
          </a:p>
          <a:p>
            <a:pPr marL="0" indent="0">
              <a:buNone/>
            </a:pPr>
            <a:r>
              <a:rPr lang="en-US" altLang="ko-KR" sz="2133" dirty="0"/>
              <a:t>Installation</a:t>
            </a:r>
            <a:r>
              <a:rPr lang="ko-KR" altLang="en-US" sz="2133" dirty="0"/>
              <a:t> </a:t>
            </a:r>
            <a:r>
              <a:rPr lang="en-US" altLang="ko-KR" sz="2133" dirty="0"/>
              <a:t>methods</a:t>
            </a:r>
            <a:r>
              <a:rPr lang="ko-KR" altLang="en-US" sz="2133" dirty="0"/>
              <a:t> 내용 중 </a:t>
            </a:r>
            <a:r>
              <a:rPr lang="en-US" altLang="ko-KR" sz="2133" dirty="0"/>
              <a:t>2</a:t>
            </a:r>
            <a:r>
              <a:rPr lang="ko-KR" altLang="en-US" sz="2133" dirty="0"/>
              <a:t>번 </a:t>
            </a:r>
            <a:r>
              <a:rPr lang="en-US" altLang="ko-KR" sz="2133" dirty="0"/>
              <a:t>Install docker packages </a:t>
            </a:r>
            <a:r>
              <a:rPr lang="ko-KR" altLang="en-US" sz="2133" dirty="0"/>
              <a:t>까지만</a:t>
            </a:r>
            <a:endParaRPr lang="en-US" altLang="ko-KR" sz="2133" dirty="0"/>
          </a:p>
          <a:p>
            <a:pPr marL="0" indent="0">
              <a:buNone/>
            </a:pPr>
            <a:endParaRPr lang="en-US" altLang="ko-KR" sz="2133" dirty="0"/>
          </a:p>
          <a:p>
            <a:pPr marL="0" indent="0">
              <a:buNone/>
            </a:pPr>
            <a:r>
              <a:rPr lang="ko-KR" altLang="en-US" sz="2133" dirty="0"/>
              <a:t>설치 후 </a:t>
            </a:r>
            <a:endParaRPr lang="en-US" altLang="ko-KR" sz="2133" dirty="0"/>
          </a:p>
          <a:p>
            <a:pPr marL="0" indent="0">
              <a:buNone/>
            </a:pPr>
            <a:r>
              <a:rPr lang="en-US" altLang="ko-KR" sz="2133" dirty="0"/>
              <a:t>docker --version</a:t>
            </a:r>
            <a:endParaRPr lang="ko-KR" altLang="en-US" sz="2133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C51D8-CA8B-99C5-0F33-E6E6508F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9" y="2950760"/>
            <a:ext cx="4637137" cy="3664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30198F-27AD-C764-1CC8-99068E57A00A}"/>
              </a:ext>
            </a:extLst>
          </p:cNvPr>
          <p:cNvSpPr txBox="1"/>
          <p:nvPr/>
        </p:nvSpPr>
        <p:spPr>
          <a:xfrm>
            <a:off x="518872" y="473102"/>
            <a:ext cx="11148481" cy="519886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685766">
              <a:lnSpc>
                <a:spcPct val="110000"/>
              </a:lnSpc>
              <a:defRPr sz="2200" b="0" kern="0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pPr defTabSz="914309" latinLnBrk="0">
              <a:defRPr/>
            </a:pPr>
            <a:r>
              <a:rPr lang="ko-KR" altLang="en-US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실습환경 </a:t>
            </a:r>
            <a:r>
              <a:rPr lang="en-US" altLang="ko-KR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on </a:t>
            </a:r>
            <a:r>
              <a:rPr lang="en-US" altLang="ko-KR" sz="3200" spc="-100" dirty="0" err="1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gcp</a:t>
            </a:r>
            <a:r>
              <a:rPr lang="en-US" altLang="ko-KR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) docker </a:t>
            </a:r>
            <a:r>
              <a:rPr lang="ko-KR" altLang="en-US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설치</a:t>
            </a:r>
            <a:endParaRPr lang="en-US" altLang="ko-KR" sz="3100" dirty="0"/>
          </a:p>
        </p:txBody>
      </p:sp>
    </p:spTree>
    <p:extLst>
      <p:ext uri="{BB962C8B-B14F-4D97-AF65-F5344CB8AC3E}">
        <p14:creationId xmlns:p14="http://schemas.microsoft.com/office/powerpoint/2010/main" val="2121271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6498254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Bayesian Optimization Process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파랑색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실선 →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function f(x), </a:t>
            </a:r>
          </a:p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주황색 실선 →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Estimated function f(x)</a:t>
            </a:r>
          </a:p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살구색 영역 →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GP, Function Variance</a:t>
            </a:r>
          </a:p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보라색 실선 →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 function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95EB51-8181-52FD-077D-4C0BA5A2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76" y="2517976"/>
            <a:ext cx="9796648" cy="38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C884D-80DA-0BCA-50F3-92E57B4573C6}"/>
              </a:ext>
            </a:extLst>
          </p:cNvPr>
          <p:cNvSpPr txBox="1"/>
          <p:nvPr/>
        </p:nvSpPr>
        <p:spPr>
          <a:xfrm>
            <a:off x="1936376" y="6106128"/>
            <a:ext cx="2692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https://github.com/jungtaekkim/bayeso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534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7494359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하이퍼파라메터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최적화 다양한 기법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대부분 전역최적화 기법으로 분류되는 기능들이 많음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52A2DC-4A99-4E6D-BAE8-402D7CF6003B}"/>
              </a:ext>
            </a:extLst>
          </p:cNvPr>
          <p:cNvGraphicFramePr>
            <a:graphicFrameLocks noGrp="1"/>
          </p:cNvGraphicFramePr>
          <p:nvPr/>
        </p:nvGraphicFramePr>
        <p:xfrm>
          <a:off x="529133" y="1785538"/>
          <a:ext cx="10915305" cy="4262164"/>
        </p:xfrm>
        <a:graphic>
          <a:graphicData uri="http://schemas.openxmlformats.org/drawingml/2006/table">
            <a:tbl>
              <a:tblPr/>
              <a:tblGrid>
                <a:gridCol w="2060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5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Method Classification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Desired Problem Characteristics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Applicable Method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Gradient-Based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Local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제약조건 없음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optpp_cg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 (</a:t>
                      </a:r>
                      <a:r>
                        <a:rPr lang="ko-KR" altLang="en-US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경사구배법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유계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dot_bfgs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dot_frcg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conmin_frcg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비선형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npsol_sqp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nlpql_sqp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dot_mmfd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dot_slp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dot_sqp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conmin_mfd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optpp_newton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optpp_q_newton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optpp_fd_newton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weighted sums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</a:t>
                      </a:r>
                      <a:r>
                        <a:rPr lang="en-US" altLang="ko-KR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multiobjective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), </a:t>
                      </a:r>
                      <a:r>
                        <a:rPr lang="en-US" altLang="ko-KR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pareto_set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strategy (</a:t>
                      </a:r>
                      <a:r>
                        <a:rPr lang="en-US" altLang="ko-KR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multiobjective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7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Gradient-Based Global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비선형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hybrid_strategy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multi_start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strategy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Derivative-Free Local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비평활함수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유계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optpp_pds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4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비평활함수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비선형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asynch_pattern_search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coliny_cobyla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coliny_pattern_search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coliny_solis_wets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surrogate_based_local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이산변수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비선형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mesh_adaptive_search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2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Derivate-Free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Global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유계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ncsu_direct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비선형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coliny_direct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(DIRECT), </a:t>
                      </a: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efficient_global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베이지안</a:t>
                      </a:r>
                      <a:r>
                        <a:rPr lang="ko-KR" alt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최적화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,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Surrogate_based_global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(Sequential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Model-based Search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tabLst>
                          <a:tab pos="87313" algn="l"/>
                        </a:tabLst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비평활함수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이산변수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유계 제약조건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비선형 제약조건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coliny_ea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진화알고리즘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), </a:t>
                      </a:r>
                      <a:r>
                        <a:rPr lang="en-US" altLang="ko-KR" sz="11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soga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단일목적유전자알고리즘</a:t>
                      </a:r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moga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multiobjective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2906" marR="32906" marT="16453" marB="1645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83356C-023B-4C76-B7F0-917EB8B02A9E}"/>
              </a:ext>
            </a:extLst>
          </p:cNvPr>
          <p:cNvSpPr txBox="1"/>
          <p:nvPr/>
        </p:nvSpPr>
        <p:spPr>
          <a:xfrm>
            <a:off x="777785" y="6136906"/>
            <a:ext cx="2890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참조</a:t>
            </a:r>
            <a:r>
              <a:rPr lang="en-US" altLang="ko-KR" sz="1000" dirty="0"/>
              <a:t>) https://dakota.sandia.gov/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377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5076198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전역최적화 기법 대표 예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전역최적화 기법 중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EGO(Efficient Global), Surrogate Model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등이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베이지안최적화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기법 활용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3E33E5-9F76-4148-AD16-B78860529CE6}"/>
              </a:ext>
            </a:extLst>
          </p:cNvPr>
          <p:cNvGrpSpPr/>
          <p:nvPr/>
        </p:nvGrpSpPr>
        <p:grpSpPr>
          <a:xfrm>
            <a:off x="798011" y="1849303"/>
            <a:ext cx="10511416" cy="4349365"/>
            <a:chOff x="133868" y="1536594"/>
            <a:chExt cx="6594191" cy="3159392"/>
          </a:xfrm>
        </p:grpSpPr>
        <p:sp>
          <p:nvSpPr>
            <p:cNvPr id="4" name="텍스트 개체 틀 4">
              <a:extLst>
                <a:ext uri="{FF2B5EF4-FFF2-40B4-BE49-F238E27FC236}">
                  <a16:creationId xmlns:a16="http://schemas.microsoft.com/office/drawing/2014/main" id="{D0B3D34E-3D65-4594-855C-4D878D802E2F}"/>
                </a:ext>
              </a:extLst>
            </p:cNvPr>
            <p:cNvSpPr txBox="1">
              <a:spLocks/>
            </p:cNvSpPr>
            <p:nvPr/>
          </p:nvSpPr>
          <p:spPr>
            <a:xfrm>
              <a:off x="348741" y="2150606"/>
              <a:ext cx="1379538" cy="146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594" indent="-228594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dirty="0"/>
                <a:t>colony direct</a:t>
              </a:r>
              <a:endParaRPr lang="ko-KR" altLang="en-US" sz="1600" dirty="0"/>
            </a:p>
          </p:txBody>
        </p:sp>
        <p:pic>
          <p:nvPicPr>
            <p:cNvPr id="5" name="Picture 2" descr="direct1.jpg">
              <a:extLst>
                <a:ext uri="{FF2B5EF4-FFF2-40B4-BE49-F238E27FC236}">
                  <a16:creationId xmlns:a16="http://schemas.microsoft.com/office/drawing/2014/main" id="{EEC1E01F-87DA-4FEE-BCFC-DA4951288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68" y="2460452"/>
              <a:ext cx="1830334" cy="140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5304A1-BDE2-4C80-8F88-CF3122617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11" y="2460453"/>
              <a:ext cx="1814995" cy="1809750"/>
            </a:xfrm>
            <a:prstGeom prst="rect">
              <a:avLst/>
            </a:prstGeom>
          </p:spPr>
        </p:pic>
        <p:sp>
          <p:nvSpPr>
            <p:cNvPr id="7" name="텍스트 개체 틀 4">
              <a:extLst>
                <a:ext uri="{FF2B5EF4-FFF2-40B4-BE49-F238E27FC236}">
                  <a16:creationId xmlns:a16="http://schemas.microsoft.com/office/drawing/2014/main" id="{D674EC5C-53FB-4DAB-9E1F-F850ED64E05E}"/>
                </a:ext>
              </a:extLst>
            </p:cNvPr>
            <p:cNvSpPr txBox="1">
              <a:spLocks/>
            </p:cNvSpPr>
            <p:nvPr/>
          </p:nvSpPr>
          <p:spPr>
            <a:xfrm>
              <a:off x="4457760" y="1669079"/>
              <a:ext cx="2270299" cy="690163"/>
            </a:xfrm>
            <a:prstGeom prst="rect">
              <a:avLst/>
            </a:prstGeom>
          </p:spPr>
          <p:txBody>
            <a:bodyPr vert="horz" lIns="0" tIns="21917" rIns="0" bIns="21917" rtlCol="0">
              <a:noAutofit/>
            </a:bodyPr>
            <a:lstStyle>
              <a:lvl1pPr marL="1778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130000"/>
                <a:buFont typeface="Wingdings" pitchFamily="2" charset="2"/>
                <a:buChar char="§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1905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맑은 고딕" pitchFamily="50" charset="-127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1818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37670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57153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76636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96117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1559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/>
                <a:t>Surrogate Model based Global</a:t>
              </a:r>
            </a:p>
            <a:p>
              <a:pPr marL="0" indent="0" algn="ctr">
                <a:buNone/>
              </a:pPr>
              <a:r>
                <a:rPr lang="ko-KR" altLang="en-US" sz="1200" dirty="0"/>
                <a:t>순차적 실험계획</a:t>
              </a:r>
              <a:r>
                <a:rPr lang="en-US" altLang="ko-KR" sz="1200" dirty="0">
                  <a:sym typeface="Wingdings" panose="05000000000000000000" pitchFamily="2" charset="2"/>
                </a:rPr>
                <a:t></a:t>
              </a:r>
              <a:r>
                <a:rPr lang="ko-KR" altLang="en-US" sz="1200" dirty="0">
                  <a:sym typeface="Wingdings" panose="05000000000000000000" pitchFamily="2" charset="2"/>
                </a:rPr>
                <a:t>예측모델</a:t>
              </a:r>
              <a:r>
                <a:rPr lang="en-US" altLang="ko-KR" sz="1200" dirty="0">
                  <a:sym typeface="Wingdings" panose="05000000000000000000" pitchFamily="2" charset="2"/>
                </a:rPr>
                <a:t></a:t>
              </a:r>
              <a:r>
                <a:rPr lang="ko-KR" altLang="en-US" sz="1200" dirty="0">
                  <a:sym typeface="Wingdings" panose="05000000000000000000" pitchFamily="2" charset="2"/>
                </a:rPr>
                <a:t>최적화</a:t>
              </a:r>
              <a:endParaRPr lang="en-US" altLang="ko-KR" sz="1200" dirty="0"/>
            </a:p>
            <a:p>
              <a:pPr marL="0" indent="0" algn="ctr">
                <a:buNone/>
              </a:pPr>
              <a:r>
                <a:rPr lang="en-US" altLang="ko-KR" sz="1200" dirty="0"/>
                <a:t>(LHS </a:t>
              </a:r>
              <a:r>
                <a:rPr lang="en-US" altLang="ko-KR" sz="1200" dirty="0">
                  <a:sym typeface="Wingdings" panose="05000000000000000000" pitchFamily="2" charset="2"/>
                </a:rPr>
                <a:t> Gaussian Process Model Genetic Algorithm)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ym typeface="Wingdings" panose="05000000000000000000" pitchFamily="2" charset="2"/>
                </a:rPr>
                <a:t>순차적 전역근사최적화 </a:t>
              </a:r>
              <a:r>
                <a:rPr lang="en-US" altLang="ko-KR" sz="1200" dirty="0">
                  <a:sym typeface="Wingdings" panose="05000000000000000000" pitchFamily="2" charset="2"/>
                </a:rPr>
                <a:t>(Best)</a:t>
              </a:r>
              <a:endParaRPr lang="ko-KR" altLang="en-US" sz="1200" dirty="0"/>
            </a:p>
          </p:txBody>
        </p:sp>
        <p:sp>
          <p:nvSpPr>
            <p:cNvPr id="8" name="텍스트 개체 틀 4">
              <a:extLst>
                <a:ext uri="{FF2B5EF4-FFF2-40B4-BE49-F238E27FC236}">
                  <a16:creationId xmlns:a16="http://schemas.microsoft.com/office/drawing/2014/main" id="{3DD932C4-4887-4BDC-9501-DE6411E7F901}"/>
                </a:ext>
              </a:extLst>
            </p:cNvPr>
            <p:cNvSpPr txBox="1">
              <a:spLocks/>
            </p:cNvSpPr>
            <p:nvPr/>
          </p:nvSpPr>
          <p:spPr>
            <a:xfrm>
              <a:off x="2615638" y="1536594"/>
              <a:ext cx="1379410" cy="221456"/>
            </a:xfrm>
            <a:prstGeom prst="rect">
              <a:avLst/>
            </a:prstGeom>
          </p:spPr>
          <p:txBody>
            <a:bodyPr vert="horz" lIns="0" tIns="21917" rIns="0" bIns="21917" rtlCol="0">
              <a:normAutofit/>
            </a:bodyPr>
            <a:lstStyle>
              <a:lvl1pPr marL="1778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130000"/>
                <a:buFont typeface="Wingdings" pitchFamily="2" charset="2"/>
                <a:buChar char="§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1905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맑은 고딕" pitchFamily="50" charset="-127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1818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37670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57153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76636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96117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1559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/>
                <a:t>EGO (Efficient Global)</a:t>
              </a:r>
              <a:endParaRPr lang="ko-KR" altLang="en-US" sz="1200" dirty="0"/>
            </a:p>
          </p:txBody>
        </p:sp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8BC7A56F-0682-47F1-BBD6-402A7B115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72" y="3370221"/>
              <a:ext cx="2163438" cy="1325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0E9C554F-E37D-469E-A671-B08B8045965E}"/>
                </a:ext>
              </a:extLst>
            </p:cNvPr>
            <p:cNvSpPr txBox="1">
              <a:spLocks/>
            </p:cNvSpPr>
            <p:nvPr/>
          </p:nvSpPr>
          <p:spPr>
            <a:xfrm>
              <a:off x="2398953" y="3152300"/>
              <a:ext cx="1661361" cy="146559"/>
            </a:xfrm>
            <a:prstGeom prst="rect">
              <a:avLst/>
            </a:prstGeom>
          </p:spPr>
          <p:txBody>
            <a:bodyPr vert="horz" lIns="0" tIns="21917" rIns="0" bIns="21917" rtlCol="0">
              <a:noAutofit/>
            </a:bodyPr>
            <a:lstStyle>
              <a:lvl1pPr marL="1778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130000"/>
                <a:buFont typeface="Wingdings" pitchFamily="2" charset="2"/>
                <a:buChar char="§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-1778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190500" algn="l" defTabSz="1038965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Font typeface="맑은 고딕" pitchFamily="50" charset="-127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1818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37670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57153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76636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96117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15598" indent="-259741" algn="l" defTabSz="1038965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/>
                <a:t>Genetic or Evolutionary Algorithm</a:t>
              </a:r>
              <a:endParaRPr lang="ko-KR" altLang="en-US" sz="120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646C21-0CAC-4CE9-8DA6-9663E1BF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9" y="1879926"/>
              <a:ext cx="1962912" cy="9586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44CE96C-E151-45D5-DBF6-0580C7346F9D}"/>
                  </a:ext>
                </a:extLst>
              </p14:cNvPr>
              <p14:cNvContentPartPr/>
              <p14:nvPr/>
            </p14:nvContentPartPr>
            <p14:xfrm>
              <a:off x="1892160" y="3613320"/>
              <a:ext cx="1867320" cy="1511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44CE96C-E151-45D5-DBF6-0580C7346F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2800" y="3603960"/>
                <a:ext cx="18860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33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8152168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베이지언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최적화가 안 좋은 최적화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7645A-B672-487D-B173-1EBEACF6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43"/>
          <a:stretch/>
        </p:blipFill>
        <p:spPr>
          <a:xfrm>
            <a:off x="1260654" y="3031209"/>
            <a:ext cx="9192381" cy="33519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F99EAB-BC6C-4131-9DD7-FCDA56101A97}"/>
              </a:ext>
            </a:extLst>
          </p:cNvPr>
          <p:cNvSpPr/>
          <p:nvPr/>
        </p:nvSpPr>
        <p:spPr>
          <a:xfrm>
            <a:off x="5791706" y="5219151"/>
            <a:ext cx="4632454" cy="10263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4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1EF451-F932-4280-BF19-4FDB390F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54" y="1233991"/>
            <a:ext cx="2855975" cy="1797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8D734-C530-4139-93CD-357628C3C31C}"/>
              </a:ext>
            </a:extLst>
          </p:cNvPr>
          <p:cNvSpPr txBox="1"/>
          <p:nvPr/>
        </p:nvSpPr>
        <p:spPr>
          <a:xfrm>
            <a:off x="4431105" y="1389354"/>
            <a:ext cx="5136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Rastrigin</a:t>
            </a:r>
            <a:r>
              <a:rPr lang="en-US" altLang="ko-KR" sz="1400" dirty="0"/>
              <a:t> Function : In mathematical optimization, the </a:t>
            </a:r>
            <a:r>
              <a:rPr lang="en-US" altLang="ko-KR" sz="1400" dirty="0" err="1"/>
              <a:t>Rastrigin</a:t>
            </a:r>
            <a:r>
              <a:rPr lang="en-US" altLang="ko-KR" sz="1400" dirty="0"/>
              <a:t> function is a non-convex function used as a performance test problem for optimization algorithms. It is a typical example of non-linear multimodal function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2DE33-866A-49AF-9E69-D116B070A5F4}"/>
              </a:ext>
            </a:extLst>
          </p:cNvPr>
          <p:cNvSpPr txBox="1"/>
          <p:nvPr/>
        </p:nvSpPr>
        <p:spPr>
          <a:xfrm>
            <a:off x="4431105" y="2615712"/>
            <a:ext cx="382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Ref) https://en.wikipedia.org/wiki/Test_functions_for_optimization</a:t>
            </a:r>
            <a:endParaRPr lang="ko-KR" altLang="en-US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0369CA5-3893-E5C3-FE5B-556EB4E42826}"/>
                  </a:ext>
                </a:extLst>
              </p14:cNvPr>
              <p14:cNvContentPartPr/>
              <p14:nvPr/>
            </p14:nvContentPartPr>
            <p14:xfrm>
              <a:off x="2165400" y="6480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0369CA5-3893-E5C3-FE5B-556EB4E428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040" y="-2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276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6000682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베이지언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최적화가 좋은 사례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 Function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유형이 매우 적합한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AE2FB-6662-48AF-B2ED-D3618F106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96"/>
          <a:stretch/>
        </p:blipFill>
        <p:spPr>
          <a:xfrm>
            <a:off x="780704" y="3389170"/>
            <a:ext cx="9614579" cy="29644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2C9725-9099-44EA-8502-B435A3127D23}"/>
              </a:ext>
            </a:extLst>
          </p:cNvPr>
          <p:cNvSpPr/>
          <p:nvPr/>
        </p:nvSpPr>
        <p:spPr>
          <a:xfrm>
            <a:off x="5482125" y="5314948"/>
            <a:ext cx="4913158" cy="12175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4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DF249-B9E9-423E-BD39-71E1CFFC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4" y="1743494"/>
            <a:ext cx="1952625" cy="140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C5138-F06A-4622-9AB0-A2AF866E7FD3}"/>
              </a:ext>
            </a:extLst>
          </p:cNvPr>
          <p:cNvSpPr txBox="1"/>
          <p:nvPr/>
        </p:nvSpPr>
        <p:spPr>
          <a:xfrm>
            <a:off x="2725584" y="2815344"/>
            <a:ext cx="22259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McCormick function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0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9076652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베이지언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최적화가 평범한 결과 보이는 경우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2" y="1168098"/>
            <a:ext cx="114061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문제마다 최적화 기법이 존재하므로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다양한 최적화 알고리즘을 보유한 뒤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각 문제에 맞게 적용필요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016DEF-5EEC-4E3B-89C3-B172D341F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33887" r="201" b="-2050"/>
          <a:stretch/>
        </p:blipFill>
        <p:spPr>
          <a:xfrm>
            <a:off x="529131" y="3266539"/>
            <a:ext cx="9933529" cy="3072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D5B3F6-D8DD-4CEF-91CD-7CA6EDCB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4" y="1779263"/>
            <a:ext cx="1914525" cy="138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5867C-E1B3-47A0-AD61-F00B9014E5AB}"/>
              </a:ext>
            </a:extLst>
          </p:cNvPr>
          <p:cNvSpPr txBox="1"/>
          <p:nvPr/>
        </p:nvSpPr>
        <p:spPr>
          <a:xfrm>
            <a:off x="2601309" y="2728717"/>
            <a:ext cx="19179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Schaffer function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6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748807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다양한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Optimization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관련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library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49D10D-370B-49DB-891D-9578CB5F3C7C}"/>
              </a:ext>
            </a:extLst>
          </p:cNvPr>
          <p:cNvSpPr/>
          <p:nvPr/>
        </p:nvSpPr>
        <p:spPr>
          <a:xfrm>
            <a:off x="1331796" y="6107587"/>
            <a:ext cx="542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https://www.reddit.com/r/MachineLearning/comments/4g2rnu/bayesian_optimization_for_python/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2836" y="1597891"/>
            <a:ext cx="59896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/>
              <a:t>bayesian</a:t>
            </a:r>
            <a:r>
              <a:rPr lang="en-US" altLang="ko-KR" sz="4000" dirty="0"/>
              <a:t>-optimization</a:t>
            </a:r>
          </a:p>
          <a:p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Dakota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(sandia national laboratories)</a:t>
            </a:r>
            <a:endParaRPr lang="en-US" altLang="ko-KR" sz="4000" dirty="0"/>
          </a:p>
          <a:p>
            <a:r>
              <a:rPr lang="en-US" altLang="ko-KR" sz="4000" dirty="0" err="1"/>
              <a:t>hyperopt</a:t>
            </a:r>
            <a:endParaRPr lang="en-US" altLang="ko-KR" sz="4000" dirty="0"/>
          </a:p>
          <a:p>
            <a:r>
              <a:rPr lang="en-US" altLang="ko-KR" sz="4000" dirty="0"/>
              <a:t>scikit-optimize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scipy.optimize</a:t>
            </a:r>
            <a:endParaRPr lang="en-US" altLang="ko-KR" sz="4000" dirty="0"/>
          </a:p>
          <a:p>
            <a:r>
              <a:rPr lang="en-US" altLang="ko-KR" sz="4000" dirty="0" err="1"/>
              <a:t>sigopt</a:t>
            </a:r>
            <a:r>
              <a:rPr lang="en-US" altLang="ko-KR" sz="4000" dirty="0"/>
              <a:t> </a:t>
            </a:r>
            <a:r>
              <a:rPr lang="en-US" altLang="ko-KR" sz="2800" dirty="0"/>
              <a:t>(</a:t>
            </a:r>
            <a:r>
              <a:rPr lang="ko-KR" altLang="en-US" sz="2000" dirty="0"/>
              <a:t>상용으로</a:t>
            </a:r>
            <a:r>
              <a:rPr lang="en-US" altLang="ko-KR" sz="2000" dirty="0"/>
              <a:t> </a:t>
            </a:r>
            <a:r>
              <a:rPr lang="ko-KR" altLang="en-US" sz="2000" dirty="0"/>
              <a:t>전환</a:t>
            </a:r>
            <a:r>
              <a:rPr lang="en-US" altLang="ko-KR" sz="2800" dirty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16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23853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Optimization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실습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30,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세로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 직사각형의 모서리를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만틈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접어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box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만들때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부피가 최대가 되는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구하세요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5F449-12EC-424F-956E-05ECD8628937}"/>
              </a:ext>
            </a:extLst>
          </p:cNvPr>
          <p:cNvSpPr txBox="1"/>
          <p:nvPr/>
        </p:nvSpPr>
        <p:spPr>
          <a:xfrm>
            <a:off x="924428" y="2056175"/>
            <a:ext cx="41044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부피 </a:t>
            </a:r>
            <a:r>
              <a:rPr lang="ko-KR" altLang="en-US" dirty="0" err="1"/>
              <a:t>구하는공식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가로 </a:t>
            </a:r>
            <a:r>
              <a:rPr lang="en-US" altLang="ko-KR" dirty="0"/>
              <a:t>* </a:t>
            </a:r>
            <a:r>
              <a:rPr lang="ko-KR" altLang="en-US" dirty="0"/>
              <a:t>세로 </a:t>
            </a:r>
            <a:r>
              <a:rPr lang="en-US" altLang="ko-KR" dirty="0"/>
              <a:t>* </a:t>
            </a:r>
            <a:r>
              <a:rPr lang="ko-KR" altLang="en-US" dirty="0"/>
              <a:t>높이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73345A-04F1-4C6F-A1F3-B5F808B5597C}"/>
              </a:ext>
            </a:extLst>
          </p:cNvPr>
          <p:cNvGrpSpPr/>
          <p:nvPr/>
        </p:nvGrpSpPr>
        <p:grpSpPr>
          <a:xfrm>
            <a:off x="924427" y="2524467"/>
            <a:ext cx="9701863" cy="3414319"/>
            <a:chOff x="857051" y="1902423"/>
            <a:chExt cx="5940660" cy="2232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D61714-3BAD-40AC-986C-B914F39A5B11}"/>
                </a:ext>
              </a:extLst>
            </p:cNvPr>
            <p:cNvSpPr/>
            <p:nvPr/>
          </p:nvSpPr>
          <p:spPr bwMode="auto">
            <a:xfrm>
              <a:off x="857051" y="1902423"/>
              <a:ext cx="5940660" cy="2232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lIns="36000" tIns="0" rIns="36000" bIns="0" rtlCol="0" anchor="ctr"/>
            <a:lstStyle/>
            <a:p>
              <a:pPr algn="ctr" eaLnBrk="1" hangingPunct="1"/>
              <a:endParaRPr lang="ko-KR" altLang="en-US" sz="1400" b="1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AA315E3-8598-4803-9CEB-2CDEFCDA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059" y="1982976"/>
              <a:ext cx="2695575" cy="19716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1EBEA1-A23D-4797-A26D-C9F2F225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8537" y="2249677"/>
              <a:ext cx="2124075" cy="1438275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319E872-45CA-4B18-9477-E354829994BC}"/>
                </a:ext>
              </a:extLst>
            </p:cNvPr>
            <p:cNvCxnSpPr/>
            <p:nvPr/>
          </p:nvCxnSpPr>
          <p:spPr bwMode="auto">
            <a:xfrm flipV="1">
              <a:off x="3896048" y="2943290"/>
              <a:ext cx="3600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747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23853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Optimization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실습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신발공장 의 최대 이익을 위해 생산해야 하는 신발 개수는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837A2B-35B8-4DBB-AF65-8B747D47D6E1}"/>
              </a:ext>
            </a:extLst>
          </p:cNvPr>
          <p:cNvGrpSpPr/>
          <p:nvPr/>
        </p:nvGrpSpPr>
        <p:grpSpPr>
          <a:xfrm>
            <a:off x="1184310" y="2608160"/>
            <a:ext cx="9528607" cy="3243999"/>
            <a:chOff x="404664" y="1491630"/>
            <a:chExt cx="5940660" cy="2232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A55FF8-CBC2-4F7E-BD7E-B6936BF47BAD}"/>
                </a:ext>
              </a:extLst>
            </p:cNvPr>
            <p:cNvSpPr/>
            <p:nvPr/>
          </p:nvSpPr>
          <p:spPr bwMode="auto">
            <a:xfrm>
              <a:off x="404664" y="1491630"/>
              <a:ext cx="5940660" cy="2232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lIns="36000" tIns="0" rIns="36000" bIns="0" rtlCol="0" anchor="ctr"/>
            <a:lstStyle/>
            <a:p>
              <a:pPr algn="ctr" eaLnBrk="1" hangingPunct="1"/>
              <a:endParaRPr lang="ko-KR" altLang="en-US" sz="1400" b="1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721585-0272-4317-B90B-BC075528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10001"/>
                </a:clrFrom>
                <a:clrTo>
                  <a:srgbClr val="01000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688" y="1743658"/>
              <a:ext cx="1624518" cy="12601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F549F2-C3C3-440B-9C15-4A70594F1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10001"/>
                </a:clrFrom>
                <a:clrTo>
                  <a:srgbClr val="01000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61222" y="2673703"/>
              <a:ext cx="1272085" cy="8081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AB18E4-9722-4916-9677-C8F1C655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1246" y="1944419"/>
              <a:ext cx="3324225" cy="120015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09004A-47A9-4EC2-A5B9-0786156FFD81}"/>
              </a:ext>
            </a:extLst>
          </p:cNvPr>
          <p:cNvSpPr txBox="1"/>
          <p:nvPr/>
        </p:nvSpPr>
        <p:spPr>
          <a:xfrm>
            <a:off x="1184310" y="1970958"/>
            <a:ext cx="41044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이익 </a:t>
            </a:r>
            <a:r>
              <a:rPr lang="ko-KR" altLang="en-US" dirty="0" err="1"/>
              <a:t>구하는공식</a:t>
            </a:r>
            <a:r>
              <a:rPr lang="en-US" altLang="ko-KR" dirty="0"/>
              <a:t>?!?^^ = </a:t>
            </a:r>
            <a:r>
              <a:rPr lang="ko-KR" altLang="en-US" dirty="0"/>
              <a:t>매출 </a:t>
            </a:r>
            <a:r>
              <a:rPr lang="en-US" altLang="ko-KR" dirty="0"/>
              <a:t>- </a:t>
            </a:r>
            <a:r>
              <a:rPr lang="ko-KR" altLang="en-US" dirty="0"/>
              <a:t>경비</a:t>
            </a:r>
          </a:p>
        </p:txBody>
      </p:sp>
    </p:spTree>
    <p:extLst>
      <p:ext uri="{BB962C8B-B14F-4D97-AF65-F5344CB8AC3E}">
        <p14:creationId xmlns:p14="http://schemas.microsoft.com/office/powerpoint/2010/main" val="3709905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23853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Optimization </a:t>
            </a:r>
            <a:r>
              <a:rPr kumimoji="1" lang="ko-KR" altLang="en-US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실습 </a:t>
            </a:r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Boston Housing </a:t>
            </a:r>
            <a:r>
              <a:rPr lang="ko-KR" altLang="en-US" sz="20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분석모델을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최적화 해봅시다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sz="2000" baseline="30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50"/>
          <p:cNvSpPr txBox="1">
            <a:spLocks noChangeArrowheads="1"/>
          </p:cNvSpPr>
          <p:nvPr/>
        </p:nvSpPr>
        <p:spPr bwMode="auto">
          <a:xfrm>
            <a:off x="1642115" y="2133298"/>
            <a:ext cx="879497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 : RMSE</a:t>
            </a:r>
          </a:p>
          <a:p>
            <a:endParaRPr lang="en-US" altLang="ko-KR" sz="44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Parameters : </a:t>
            </a:r>
            <a:b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altLang="ko-KR" sz="44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n_tree</a:t>
            </a:r>
            <a: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ko-KR" sz="44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max_depth</a:t>
            </a:r>
            <a:r>
              <a:rPr lang="en-US" altLang="ko-KR" sz="44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ko-KR" sz="44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n_feature</a:t>
            </a:r>
            <a:r>
              <a:rPr lang="en-US" altLang="ko-KR" sz="440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44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8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18871" y="1267001"/>
            <a:ext cx="10619029" cy="408221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/>
              <a:t>sudo</a:t>
            </a:r>
            <a:r>
              <a:rPr lang="en-US" altLang="ko-KR" sz="1600" dirty="0"/>
              <a:t> docker pull </a:t>
            </a:r>
            <a:r>
              <a:rPr lang="en-US" altLang="ko-KR" sz="1600" dirty="0" err="1"/>
              <a:t>brightics</a:t>
            </a:r>
            <a:r>
              <a:rPr lang="en-US" altLang="ko-KR" sz="1600" dirty="0"/>
              <a:t>/studio</a:t>
            </a:r>
          </a:p>
          <a:p>
            <a:pPr marL="0" indent="0">
              <a:buNone/>
            </a:pP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userdata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sudo</a:t>
            </a:r>
            <a:r>
              <a:rPr lang="en-US" altLang="ko-KR" sz="1600" dirty="0"/>
              <a:t> docker run -d -p 3000:3000 --privileged=true -v "`</a:t>
            </a:r>
            <a:r>
              <a:rPr lang="en-US" altLang="ko-KR" sz="1600" dirty="0" err="1"/>
              <a:t>pwd</a:t>
            </a:r>
            <a:r>
              <a:rPr lang="en-US" altLang="ko-KR" sz="1600" dirty="0"/>
              <a:t>`/</a:t>
            </a:r>
            <a:r>
              <a:rPr lang="en-US" altLang="ko-KR" sz="1600" dirty="0" err="1"/>
              <a:t>userdata</a:t>
            </a:r>
            <a:r>
              <a:rPr lang="en-US" altLang="ko-KR" sz="1600" dirty="0"/>
              <a:t>:/</a:t>
            </a:r>
            <a:r>
              <a:rPr lang="en-US" altLang="ko-KR" sz="1600" dirty="0" err="1"/>
              <a:t>brightics</a:t>
            </a:r>
            <a:r>
              <a:rPr lang="en-US" altLang="ko-KR" sz="1600" dirty="0"/>
              <a:t>-studio/</a:t>
            </a:r>
            <a:r>
              <a:rPr lang="en-US" altLang="ko-KR" sz="1600" dirty="0" err="1"/>
              <a:t>userdata</a:t>
            </a:r>
            <a:r>
              <a:rPr lang="en-US" altLang="ko-KR" sz="1600" dirty="0"/>
              <a:t>" </a:t>
            </a:r>
            <a:r>
              <a:rPr lang="en-US" altLang="ko-KR" sz="1600" dirty="0" err="1"/>
              <a:t>brightics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studio:latest</a:t>
            </a: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67" dirty="0"/>
          </a:p>
          <a:p>
            <a:pPr marL="0" indent="0">
              <a:buNone/>
            </a:pPr>
            <a:r>
              <a:rPr lang="ko-KR" altLang="en-US" sz="1867" dirty="0"/>
              <a:t>실행 후</a:t>
            </a:r>
            <a:endParaRPr lang="en-US" altLang="ko-KR" sz="1867" dirty="0"/>
          </a:p>
          <a:p>
            <a:pPr marL="0" indent="0">
              <a:buNone/>
            </a:pPr>
            <a:r>
              <a:rPr lang="en-US" altLang="ko-KR" sz="1867" dirty="0"/>
              <a:t>Local pc </a:t>
            </a:r>
            <a:r>
              <a:rPr lang="ko-KR" altLang="en-US" sz="1867" dirty="0" err="1"/>
              <a:t>브라우져</a:t>
            </a:r>
            <a:r>
              <a:rPr lang="ko-KR" altLang="en-US" sz="1867" dirty="0"/>
              <a:t> 에서 </a:t>
            </a:r>
            <a:endParaRPr lang="en-US" altLang="ko-KR" sz="1867" dirty="0"/>
          </a:p>
          <a:p>
            <a:pPr marL="0" indent="0">
              <a:buNone/>
            </a:pPr>
            <a:r>
              <a:rPr lang="en-US" altLang="ko-KR" sz="1867" dirty="0"/>
              <a:t>ip:3000 </a:t>
            </a:r>
            <a:r>
              <a:rPr lang="ko-KR" altLang="en-US" sz="1867" dirty="0"/>
              <a:t>으로</a:t>
            </a:r>
            <a:r>
              <a:rPr lang="en-US" altLang="ko-KR" sz="1867" dirty="0"/>
              <a:t> </a:t>
            </a:r>
            <a:r>
              <a:rPr lang="ko-KR" altLang="en-US" sz="1867" dirty="0"/>
              <a:t>접근해보세요</a:t>
            </a:r>
            <a:r>
              <a:rPr lang="en-US" altLang="ko-KR" sz="1867" dirty="0"/>
              <a:t>~</a:t>
            </a:r>
          </a:p>
          <a:p>
            <a:pPr marL="0" indent="0">
              <a:buNone/>
            </a:pPr>
            <a:endParaRPr lang="en-US" altLang="ko-KR" sz="1867" dirty="0"/>
          </a:p>
          <a:p>
            <a:pPr marL="0" indent="0">
              <a:buNone/>
            </a:pPr>
            <a:r>
              <a:rPr lang="en-US" altLang="ko-KR" sz="1600" dirty="0"/>
              <a:t>※ GCP</a:t>
            </a:r>
            <a:r>
              <a:rPr lang="ko-KR" altLang="en-US" sz="1600" dirty="0"/>
              <a:t> 방화벽에 </a:t>
            </a:r>
            <a:r>
              <a:rPr lang="en-US" altLang="ko-KR" sz="1600" dirty="0"/>
              <a:t>3000 </a:t>
            </a:r>
            <a:r>
              <a:rPr lang="ko-KR" altLang="en-US" sz="1600" dirty="0"/>
              <a:t>포트 해제</a:t>
            </a:r>
            <a:endParaRPr lang="en-US" altLang="ko-KR" sz="1867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3B2318-C5A8-B112-F7A3-C4E36B78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396" y="2420888"/>
            <a:ext cx="6306101" cy="4082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06567-1AC0-7163-BC77-69DB5106D1EF}"/>
              </a:ext>
            </a:extLst>
          </p:cNvPr>
          <p:cNvSpPr txBox="1"/>
          <p:nvPr/>
        </p:nvSpPr>
        <p:spPr>
          <a:xfrm>
            <a:off x="518872" y="473102"/>
            <a:ext cx="11148481" cy="519886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685766">
              <a:lnSpc>
                <a:spcPct val="110000"/>
              </a:lnSpc>
              <a:defRPr sz="2200" b="0" kern="0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pPr defTabSz="914309" latinLnBrk="0">
              <a:defRPr/>
            </a:pPr>
            <a:r>
              <a:rPr lang="en-US" altLang="ko-KR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Brightics Studio </a:t>
            </a:r>
            <a:r>
              <a:rPr lang="ko-KR" altLang="en-US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를 </a:t>
            </a:r>
            <a:r>
              <a:rPr lang="en-US" altLang="ko-KR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docker </a:t>
            </a:r>
            <a:r>
              <a:rPr lang="ko-KR" altLang="en-US" sz="3200" spc="-100" dirty="0">
                <a:gradFill flip="none" rotWithShape="1">
                  <a:gsLst>
                    <a:gs pos="100000">
                      <a:srgbClr val="039BE7"/>
                    </a:gs>
                    <a:gs pos="11000">
                      <a:srgbClr val="0053A1"/>
                    </a:gs>
                  </a:gsLst>
                  <a:lin ang="10800000" scaled="1"/>
                  <a:tileRect/>
                </a:gradFill>
              </a:rPr>
              <a:t>로 설치</a:t>
            </a:r>
            <a:endParaRPr lang="en-US" altLang="ko-KR" sz="3100" dirty="0"/>
          </a:p>
        </p:txBody>
      </p:sp>
    </p:spTree>
    <p:extLst>
      <p:ext uri="{BB962C8B-B14F-4D97-AF65-F5344CB8AC3E}">
        <p14:creationId xmlns:p14="http://schemas.microsoft.com/office/powerpoint/2010/main" val="74839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1284281" y="1642934"/>
            <a:ext cx="9286187" cy="3157158"/>
            <a:chOff x="2842481" y="1628775"/>
            <a:chExt cx="9286187" cy="3157158"/>
          </a:xfrm>
        </p:grpSpPr>
        <p:sp>
          <p:nvSpPr>
            <p:cNvPr id="114" name="TextBox 113"/>
            <p:cNvSpPr txBox="1"/>
            <p:nvPr/>
          </p:nvSpPr>
          <p:spPr>
            <a:xfrm>
              <a:off x="4049469" y="1738945"/>
              <a:ext cx="8079199" cy="3046988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en-US" altLang="ko-KR" sz="7200" spc="-200" dirty="0">
                  <a:solidFill>
                    <a:prstClr val="white"/>
                  </a:solidFill>
                  <a:latin typeface="+mn-ea"/>
                  <a:ea typeface="나눔스퀘어 Bold" panose="020B0600000101010101"/>
                </a:rPr>
                <a:t>Feature Engineering</a:t>
              </a:r>
            </a:p>
            <a:p>
              <a:r>
                <a:rPr lang="en-US" altLang="ko-KR" sz="6000" spc="-200" dirty="0">
                  <a:solidFill>
                    <a:prstClr val="white"/>
                  </a:solidFill>
                  <a:latin typeface="+mn-ea"/>
                  <a:ea typeface="나눔스퀘어 Bold" panose="020B0600000101010101"/>
                </a:rPr>
                <a:t> - feature selection</a:t>
              </a:r>
              <a:br>
                <a:rPr lang="en-US" altLang="ko-KR" sz="6000" spc="-200" dirty="0">
                  <a:solidFill>
                    <a:prstClr val="white"/>
                  </a:solidFill>
                  <a:latin typeface="+mn-ea"/>
                  <a:ea typeface="나눔스퀘어 Bold" panose="020B0600000101010101"/>
                </a:rPr>
              </a:br>
              <a:r>
                <a:rPr lang="en-US" altLang="ko-KR" sz="6000" spc="-200" dirty="0">
                  <a:solidFill>
                    <a:prstClr val="white"/>
                  </a:solidFill>
                  <a:latin typeface="+mn-ea"/>
                  <a:ea typeface="나눔스퀘어 Bold" panose="020B0600000101010101"/>
                </a:rPr>
                <a:t> - feature importance</a:t>
              </a:r>
              <a:endParaRPr lang="en-US" altLang="ko-KR" sz="7200" spc="-200" dirty="0">
                <a:solidFill>
                  <a:prstClr val="white"/>
                </a:solidFill>
                <a:latin typeface="+mn-ea"/>
                <a:ea typeface="나눔스퀘어 Bold" panose="020B0600000101010101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42481" y="1628775"/>
              <a:ext cx="1311578" cy="132343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ctr" defTabSz="91273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-40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ⅠⅠⅠ</a:t>
              </a:r>
              <a:r>
                <a:rPr kumimoji="0" lang="en-US" altLang="ko-KR" sz="8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334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256678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125" y="1434204"/>
            <a:ext cx="10716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selection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methods provides us a way of reducing computation time, improving prediction performance,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and a better understanding of the data in machine learning or pattern recognition applications</a:t>
            </a: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Imputation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missing data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처리를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삭제할것인지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혹은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채워넣을것인지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Importance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모델의 결과 값에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각각의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얼만큼 기여했는지 구체적인 수치로 표현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65113" marR="0" lvl="0" indent="-265113" algn="l" defTabSz="99054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0338" y="2357534"/>
            <a:ext cx="3082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A survey on feature selection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431362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64471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Selection</a:t>
            </a: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11" y="1555590"/>
            <a:ext cx="6328473" cy="39340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5110" y="5925783"/>
            <a:ext cx="8232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https://medium.com/mlearning-ai/feature-selection-using-filter-method-python-implementation-from-scratch-375d86389003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01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64471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Selection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1" y="1173481"/>
            <a:ext cx="7656641" cy="52401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48299" y="3392680"/>
            <a:ext cx="529839" cy="196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4206" y="2448410"/>
            <a:ext cx="4312777" cy="3046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Highlights</a:t>
            </a:r>
          </a:p>
          <a:p>
            <a:pPr marL="179388" marR="0" lvl="0" indent="-1793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We aim to provide a survey on feature selection methods with an introductory approach.</a:t>
            </a:r>
          </a:p>
          <a:p>
            <a:pPr marL="179388" marR="0" lvl="0" indent="-1793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We focus on various approaches and algorithms of feature selection rather than the applications of feature selection.</a:t>
            </a:r>
          </a:p>
          <a:p>
            <a:pPr marL="179388" marR="0" lvl="0" indent="-1793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We apply some of the algorithms to standard data sets to analyze and compare the feature selection algorithms.</a:t>
            </a:r>
          </a:p>
          <a:p>
            <a:pPr marL="179388" marR="0" lvl="0" indent="-1793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Feature Selection and Fault Analysis algorithms applied to RF generator data.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86573" y="2810141"/>
            <a:ext cx="2442698" cy="189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594788" y="2640650"/>
            <a:ext cx="1994019" cy="26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46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64471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Selection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mRMR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Minimal-Redundancy-</a:t>
            </a:r>
            <a:r>
              <a:rPr kumimoji="0" lang="en-US" altLang="ko-KR" sz="1600" b="1" i="0" u="sng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Maximal-Relevance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64" y="1496109"/>
            <a:ext cx="8720255" cy="4849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1764" y="2042445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3265" y="2042444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2554" y="2042443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Target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10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64471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Selection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mRMR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kumimoji="0" lang="en-US" altLang="ko-KR" sz="1600" b="1" i="0" u="sng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Minimal-Redundancy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-Maximal-Relevance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654" t="16199" r="62376" b="18606"/>
          <a:stretch/>
        </p:blipFill>
        <p:spPr>
          <a:xfrm>
            <a:off x="900891" y="2682325"/>
            <a:ext cx="2264636" cy="3161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4554" y="2443044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1071" y="2443045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50360" y="2443044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Target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2638" t="16404" r="33450" b="18606"/>
          <a:stretch/>
        </p:blipFill>
        <p:spPr>
          <a:xfrm>
            <a:off x="6242015" y="2720043"/>
            <a:ext cx="2085171" cy="31519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59282" y="2443043"/>
            <a:ext cx="8374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꺾인 연결선 2"/>
          <p:cNvCxnSpPr>
            <a:stCxn id="14" idx="2"/>
            <a:endCxn id="10" idx="2"/>
          </p:cNvCxnSpPr>
          <p:nvPr/>
        </p:nvCxnSpPr>
        <p:spPr>
          <a:xfrm rot="16200000" flipH="1">
            <a:off x="5910864" y="4498281"/>
            <a:ext cx="12700" cy="2747474"/>
          </a:xfrm>
          <a:prstGeom prst="bentConnector3">
            <a:avLst>
              <a:gd name="adj1" fmla="val 1800000"/>
            </a:avLst>
          </a:prstGeom>
          <a:ln w="28575">
            <a:solidFill>
              <a:srgbClr val="20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73818" t="16404" b="18606"/>
          <a:stretch/>
        </p:blipFill>
        <p:spPr>
          <a:xfrm>
            <a:off x="8927535" y="2724235"/>
            <a:ext cx="2283138" cy="31519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835127" y="2766965"/>
            <a:ext cx="1404000" cy="3105053"/>
            <a:chOff x="4055287" y="1705933"/>
            <a:chExt cx="1728000" cy="3821604"/>
          </a:xfrm>
        </p:grpSpPr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5287" y="1705933"/>
              <a:ext cx="1728000" cy="1188000"/>
            </a:xfrm>
            <a:prstGeom prst="rect">
              <a:avLst/>
            </a:prstGeom>
            <a:ln w="38100">
              <a:solidFill>
                <a:srgbClr val="1343F0"/>
              </a:solidFill>
            </a:ln>
          </p:spPr>
        </p:pic>
        <p:pic>
          <p:nvPicPr>
            <p:cNvPr id="13" name="그림 12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5287" y="3022735"/>
              <a:ext cx="1728000" cy="1188000"/>
            </a:xfrm>
            <a:prstGeom prst="rect">
              <a:avLst/>
            </a:prstGeom>
            <a:ln w="38100">
              <a:solidFill>
                <a:srgbClr val="1343F0"/>
              </a:solidFill>
            </a:ln>
          </p:spPr>
        </p:pic>
        <p:pic>
          <p:nvPicPr>
            <p:cNvPr id="14" name="그림 13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5287" y="4339537"/>
              <a:ext cx="1728000" cy="1188000"/>
            </a:xfrm>
            <a:prstGeom prst="rect">
              <a:avLst/>
            </a:prstGeom>
            <a:ln w="38100">
              <a:solidFill>
                <a:srgbClr val="1343F0"/>
              </a:solidFill>
            </a:ln>
          </p:spPr>
        </p:pic>
      </p:grpSp>
      <p:cxnSp>
        <p:nvCxnSpPr>
          <p:cNvPr id="22" name="직선 연결선 21"/>
          <p:cNvCxnSpPr/>
          <p:nvPr/>
        </p:nvCxnSpPr>
        <p:spPr>
          <a:xfrm>
            <a:off x="3637625" y="2541003"/>
            <a:ext cx="1743869" cy="3807463"/>
          </a:xfrm>
          <a:prstGeom prst="line">
            <a:avLst/>
          </a:prstGeom>
          <a:ln w="38100">
            <a:solidFill>
              <a:srgbClr val="134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671542" y="2525171"/>
            <a:ext cx="1743869" cy="3823295"/>
          </a:xfrm>
          <a:prstGeom prst="line">
            <a:avLst/>
          </a:prstGeom>
          <a:ln w="38100">
            <a:solidFill>
              <a:srgbClr val="134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35163" y="6061262"/>
            <a:ext cx="13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Redundancy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9097" y="1460455"/>
            <a:ext cx="10901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Feature selection based on mutual information : criteria of max-dependency, max-relevance, and min redundancy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Hanchuan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Peng, and Chris Ding in IEEE Transactions on Pattern Analysis and Machine Intelligence, 2007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(Citations: 9171)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185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Importance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모델의 결과 값에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각각의 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feature</a:t>
            </a:r>
            <a:r>
              <a:rPr kumimoji="0" lang="ko-KR" altLang="en-US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얼만큼 </a:t>
            </a:r>
            <a:r>
              <a:rPr kumimoji="0" lang="ko-KR" altLang="en-US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기여했는지 구체적인 </a:t>
            </a:r>
            <a:r>
              <a:rPr kumimoji="0" lang="ko-KR" altLang="en-US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수치로 표현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097" y="1692067"/>
            <a:ext cx="880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모델의 검증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및 개선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image data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대해선 아래와 같이 쉽게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eXplainable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AI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지원이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35" y="2357638"/>
            <a:ext cx="5543116" cy="350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185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Importance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수치형</a:t>
            </a:r>
            <a:r>
              <a:rPr kumimoji="0" lang="ko-KR" altLang="en-US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데이터에서의 </a:t>
            </a:r>
            <a:r>
              <a:rPr kumimoji="0" lang="en-US" altLang="ko-KR" sz="16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eXplainable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AI(XAI) </a:t>
            </a:r>
            <a:r>
              <a:rPr kumimoji="0" lang="ko-KR" altLang="en-US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 어떤 의미 인가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097" y="2077685"/>
            <a:ext cx="80169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분석모델의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predict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결과에 대한 신뢰도 증가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왜 대출이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1000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만원까지밖에 안되나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자산 소득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...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등등 요소 고려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성별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나이 등의 민감한 요소들에 편향된 해석 여부 확인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자율주행 등 사람의 생명이 달린 경우에는 특히 결과가 나온 이유가 중요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2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185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Importance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73866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해석이 쉬운 모델 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600" b="1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973774" y="1975107"/>
                <a:ext cx="10643459" cy="1421239"/>
              </a:xfrm>
              <a:prstGeom prst="rect">
                <a:avLst/>
              </a:prstGeom>
            </p:spPr>
            <p:txBody>
              <a:bodyPr/>
              <a:lstStyle>
                <a:lvl1pPr marL="342861" indent="-342861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66" indent="-285717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70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17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66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14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462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10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758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a</m:t>
                        </m:r>
                      </m:e>
                      <m:sub>
                        <m: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+⋯+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   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</m:e>
                      <m:sub>
                        <m: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,⋯,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</m:e>
                      <m:sub>
                        <m: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대한 결과값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에 대해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각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i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번째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feature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ko-KR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만큼 기여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각 노드가 분화 될 때 </a:t>
                </a:r>
                <a:r>
                  <a:rPr kumimoji="0" lang="ko-KR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지니불순도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(Gini impurity)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가 얼마나 감소하는지 측정</a:t>
                </a: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Class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가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K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개 있고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각 샘플이 해당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class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에 속할 </a:t>
                </a:r>
                <a:r>
                  <a:rPr kumimoji="0" lang="ko-KR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확률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</m:t>
                    </m:r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=1,⋯, </m:t>
                    </m:r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K</m:t>
                    </m:r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특정 노드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j</m:t>
                        </m:r>
                      </m:sub>
                    </m:sSub>
                  </m:oMath>
                </a14:m>
                <a:r>
                  <a:rPr kumimoji="0" lang="ko-KR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에서 </a:t>
                </a:r>
                <a:b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</a:br>
                <a:r>
                  <a:rPr kumimoji="0" lang="ko-KR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지니불순도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G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0" lang="ko-KR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1−</m:t>
                    </m:r>
                    <m:nary>
                      <m:naryPr>
                        <m:chr m:val="∑"/>
                        <m:limLoc m:val="undOvr"/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노</a:t>
                </a:r>
                <a14:m>
                  <m:oMath xmlns:m="http://schemas.openxmlformats.org/officeDocument/2006/math">
                    <m:r>
                      <a:rPr kumimoji="0" lang="ko-KR" alt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드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j</m:t>
                        </m:r>
                      </m:sub>
                    </m:sSub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에서의</m:t>
                    </m:r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기여도</m:t>
                    </m:r>
                    <m: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ko-KR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⋅</m:t>
                    </m:r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bar>
                          <m:bar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ba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𝑙𝑒𝑓𝑡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⋅</m:t>
                    </m:r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  <m:d>
                      <m:d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ko-KR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  <m:bar>
                                  <m:barPr>
                                    <m:ctrlPr>
                                      <a:rPr kumimoji="0" lang="ko-KR" altLang="ko-KR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barPr>
                                  <m:e>
                                    <m:r>
                                      <a:rPr kumimoji="0" lang="en-US" altLang="ko-KR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bar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𝑙𝑒𝑓𝑡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bar>
                          <m:bar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ba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𝑟𝑖𝑔h𝑡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⋅</m:t>
                    </m:r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ko-KR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bar>
                          <m:barPr>
                            <m:ctrlPr>
                              <a:rPr kumimoji="0" lang="ko-KR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ba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𝑟𝑖𝑔h𝑡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    </m:t>
                    </m:r>
                  </m:oMath>
                </a14:m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4" y="1975107"/>
                <a:ext cx="10643459" cy="1421239"/>
              </a:xfrm>
              <a:prstGeom prst="rect">
                <a:avLst/>
              </a:prstGeom>
              <a:blipFill rotWithShape="0">
                <a:blip r:embed="rId3"/>
                <a:stretch>
                  <a:fillRect l="-515" t="-1717" b="-196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텍스트 개체 틀 1"/>
          <p:cNvSpPr txBox="1">
            <a:spLocks/>
          </p:cNvSpPr>
          <p:nvPr/>
        </p:nvSpPr>
        <p:spPr>
          <a:xfrm>
            <a:off x="859097" y="3465761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118314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185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Importance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4" name="그림 3" descr="https://soohee410.github.io/assets/img/iml2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3" y="1883306"/>
            <a:ext cx="5731510" cy="3256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1692391" y="4945238"/>
            <a:ext cx="36375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 샘플이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400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class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두 종류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ko-KR" altLang="ko-KR" sz="11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703868" y="2162661"/>
                <a:ext cx="5448361" cy="3394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kumimoji="0" lang="en-US" altLang="ko-KR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지니불순도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0.5</m:t>
                    </m:r>
                  </m:oMath>
                </a14:m>
                <a:endParaRPr kumimoji="0" lang="ko-KR" altLang="ko-KR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1_</m:t>
                            </m:r>
                            <m:r>
                              <m:rPr>
                                <m:sty m:val="p"/>
                              </m:rP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left</m:t>
                            </m:r>
                          </m:e>
                          <m:sub/>
                        </m:sSub>
                      </m:sub>
                    </m:sSub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지니 불순도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0.375</m:t>
                    </m:r>
                  </m:oMath>
                </a14:m>
                <a:endParaRPr kumimoji="0" lang="ko-KR" altLang="ko-KR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1_</m:t>
                            </m:r>
                            <m:r>
                              <m:rPr>
                                <m:sty m:val="p"/>
                              </m:rP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right</m:t>
                            </m:r>
                          </m:e>
                          <m:sub/>
                        </m:sSub>
                      </m:sub>
                    </m:sSub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지니 불순도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150</m:t>
                                </m:r>
                              </m:num>
                              <m:den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0.375</m:t>
                    </m:r>
                  </m:oMath>
                </a14:m>
                <a:endParaRPr kumimoji="0" lang="en-US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1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I</m:t>
                    </m:r>
                    <m:d>
                      <m:d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=1⋅0.5−0.5⋅0.375−0.5⋅0.375=0.125 </m:t>
                    </m:r>
                  </m:oMath>
                </a14:m>
                <a:endParaRPr kumimoji="0" lang="en-US" altLang="ko-KR" sz="1400" b="0" i="1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I</m:t>
                    </m:r>
                    <m:d>
                      <m:d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ko-KR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가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에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의해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나눠지는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경우</m:t>
                            </m:r>
                          </m:sub>
                          <m:sup/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ko-KR" altLang="ko-KR" sz="14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4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altLang="ko-KR" sz="14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𝑎𝑙𝑙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𝑛𝑜𝑑𝑒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ko-KR" altLang="ko-KR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I</m:t>
                    </m:r>
                    <m:sSup>
                      <m:sSup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4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altLang="ko-KR" sz="14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𝑛𝑜𝑟𝑚</m:t>
                        </m:r>
                      </m:sup>
                    </m:sSup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𝑎𝑙𝑙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𝑓𝑒𝑎𝑡𝑢𝑟𝑒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ko-KR" altLang="ko-KR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68" y="2162661"/>
                <a:ext cx="5448361" cy="3394455"/>
              </a:xfrm>
              <a:prstGeom prst="rect">
                <a:avLst/>
              </a:prstGeom>
              <a:blipFill rotWithShape="0">
                <a:blip r:embed="rId4"/>
                <a:stretch>
                  <a:fillRect b="-7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69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a Python Environment for something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610845" y="2271201"/>
            <a:ext cx="11007540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45" marR="0" lvl="0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endParaRPr kumimoji="0" lang="en-US" altLang="ko-KR" sz="1867" b="1" i="0" u="none" strike="noStrike" kern="120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671398" y="1399052"/>
            <a:ext cx="11007540" cy="432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45" marR="0" lvl="0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miniConda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설치</a:t>
            </a:r>
            <a:endParaRPr kumimoji="0" lang="en-US" altLang="ko-KR" sz="18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590536" lvl="1" indent="-234945">
              <a:lnSpc>
                <a:spcPct val="100000"/>
              </a:lnSpc>
              <a:spcBef>
                <a:spcPts val="667"/>
              </a:spcBef>
              <a:buSzPct val="130000"/>
              <a:defRPr/>
            </a:pPr>
            <a:r>
              <a:rPr lang="da-DK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wget –c </a:t>
            </a:r>
            <a:r>
              <a:rPr lang="da-DK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https://repo.anaconda.com/miniconda/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  <a:hlinkClick r:id="rId2"/>
              </a:rPr>
              <a:t>Miniconda3-py38_23.11.0-2-Linux-x86_64.sh</a:t>
            </a:r>
            <a:endParaRPr lang="en-US" altLang="ko-KR" sz="1333" spc="-4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90536" lvl="1" indent="-234945">
              <a:lnSpc>
                <a:spcPct val="100000"/>
              </a:lnSpc>
              <a:spcBef>
                <a:spcPts val="667"/>
              </a:spcBef>
              <a:buSzPct val="130000"/>
              <a:defRPr/>
            </a:pP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chmod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754 Miniconda3-py38_23.11.0-2-Linux-x86_64.sh  </a:t>
            </a:r>
          </a:p>
          <a:p>
            <a:pPr marL="590536" lvl="1" indent="-234945">
              <a:lnSpc>
                <a:spcPct val="100000"/>
              </a:lnSpc>
              <a:spcBef>
                <a:spcPts val="667"/>
              </a:spcBef>
              <a:buSzPct val="130000"/>
              <a:defRPr/>
            </a:pP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./Miniconda3-py38_23.11.0-2-Linux-x86_64.sh</a:t>
            </a:r>
          </a:p>
          <a:p>
            <a:pPr marL="590536" lvl="1" indent="-234945">
              <a:lnSpc>
                <a:spcPct val="100000"/>
              </a:lnSpc>
              <a:spcBef>
                <a:spcPts val="667"/>
              </a:spcBef>
              <a:buSzPct val="130000"/>
              <a:defRPr/>
            </a:pP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source ~/.</a:t>
            </a: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bashrc</a:t>
            </a:r>
            <a:endParaRPr lang="en-US" altLang="ko-KR" sz="1333" spc="-4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34945" marR="0" lvl="0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Create a new environment:</a:t>
            </a:r>
          </a:p>
          <a:p>
            <a:pPr marL="590536" marR="0" lvl="1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-n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python=3.8</a:t>
            </a:r>
          </a:p>
          <a:p>
            <a:pPr marL="177800" marR="0" lvl="0" indent="-1778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 use, or "activate" the new environment, type the following:</a:t>
            </a:r>
          </a:p>
          <a:p>
            <a:pPr marL="539750" marR="0" lvl="1" indent="-182563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activate </a:t>
            </a: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academy_env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234945" marR="0" lvl="0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 install library at your environments:</a:t>
            </a:r>
          </a:p>
          <a:p>
            <a:pPr marL="590536" lvl="1" indent="-234945">
              <a:lnSpc>
                <a:spcPct val="100000"/>
              </a:lnSpc>
              <a:spcBef>
                <a:spcPts val="667"/>
              </a:spcBef>
              <a:defRPr/>
            </a:pPr>
            <a:r>
              <a:rPr kumimoji="0" lang="ko-KR" altLang="en-US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가상환경 진입 후 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kumimoji="0" lang="ko-KR" altLang="en-US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동일하게 사용</a:t>
            </a:r>
            <a:b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pandas scikit-learn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imblearn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jupyterlab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shap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==0.41.0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ipywidgets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matplotlib </a:t>
            </a:r>
            <a:r>
              <a:rPr kumimoji="0" lang="en-US" altLang="ko-KR" sz="1333" b="0" i="0" u="none" strike="noStrike" kern="1200" cap="none" spc="-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bayesian</a:t>
            </a:r>
            <a:r>
              <a:rPr kumimoji="0" lang="en-US" altLang="ko-KR" sz="1333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-optimization</a:t>
            </a:r>
            <a:endParaRPr lang="en-US" altLang="ko-KR" sz="1333" spc="-4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34945" marR="0" lvl="0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Pct val="130000"/>
              <a:buFont typeface="Wingdings" pitchFamily="2" charset="2"/>
              <a:buChar char="§"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lab </a:t>
            </a:r>
            <a:r>
              <a:rPr kumimoji="0" lang="ko-KR" alt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실행</a:t>
            </a:r>
            <a:endParaRPr kumimoji="0" lang="en-US" altLang="ko-KR" sz="1867" b="1" i="0" u="none" strike="noStrike" kern="120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90536" marR="0" lvl="1" indent="-234945" algn="l" defTabSz="91440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lab --</a:t>
            </a:r>
            <a:r>
              <a:rPr lang="en-US" altLang="ko-KR" sz="1333" spc="-4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ip</a:t>
            </a:r>
            <a:r>
              <a:rPr lang="en-US" altLang="ko-KR" sz="1333" spc="-4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=0.0.0.0 --port=8888 --no-browser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103" y="938105"/>
            <a:ext cx="4950448" cy="328230"/>
            <a:chOff x="402827" y="1287526"/>
            <a:chExt cx="3712836" cy="246173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26"/>
              <a:ext cx="3470696" cy="24617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133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실습 환경 설치</a:t>
              </a:r>
              <a:r>
                <a:rPr lang="en-US" altLang="ko-KR" sz="2133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/</a:t>
              </a:r>
              <a:r>
                <a:rPr lang="ko-KR" altLang="en-US" sz="2133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설정</a:t>
              </a:r>
              <a:endParaRPr kumimoji="0" lang="ko-KR" alt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844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4185826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Feature Importance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해석이 어려운 모델 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9938" y="1951908"/>
                <a:ext cx="8798312" cy="4351338"/>
              </a:xfrm>
              <a:prstGeom prst="rect">
                <a:avLst/>
              </a:prstGeom>
            </p:spPr>
            <p:txBody>
              <a:bodyPr/>
              <a:lstStyle>
                <a:lvl1pPr marL="342861" indent="-342861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66" indent="-285717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70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17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166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314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462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10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758" indent="-228574" algn="l" defTabSz="91429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여</a:t>
                </a:r>
                <a14:m>
                  <m:oMath xmlns:m="http://schemas.openxmlformats.org/officeDocument/2006/math">
                    <m:r>
                      <a:rPr kumimoji="0" lang="ko-KR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러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모</m:t>
                    </m:r>
                    <m:r>
                      <a:rPr kumimoji="0" lang="ko-KR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델</m:t>
                    </m:r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의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𝑒𝑛𝑠𝑒𝑚𝑏𝑙𝑒</m:t>
                    </m:r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Deep learning </a:t>
                </a:r>
                <a:endParaRPr kumimoji="0" lang="ko-KR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342861" marR="0" lvl="0" indent="-342861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296" rtl="0" eaLnBrk="1" fontAlgn="auto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38" y="1951908"/>
                <a:ext cx="8798312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624" t="-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4961" y="2584087"/>
            <a:ext cx="2029767" cy="28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LIME(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Local 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Interpretable 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Model-agnostic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59096" y="4564956"/>
                <a:ext cx="6978693" cy="1007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Kernel(</a:t>
                </a:r>
                <a:r>
                  <a:rPr kumimoji="0" lang="ko-KR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기본값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0" lang="ko-KR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ko-KR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ko-KR" altLang="ko-KR" sz="1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ko-KR" sz="18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  <m:r>
                                      <a:rPr kumimoji="0" lang="en-US" altLang="ko-KR" sz="1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kumimoji="0" lang="en-US" altLang="ko-KR" sz="1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kumimoji="0" lang="ko-KR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0" lang="en-US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값이 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(0,1)</a:t>
                </a:r>
                <a:r>
                  <a:rPr kumimoji="0" lang="ko-KR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범위에 들도록 </a:t>
                </a:r>
                <a:endParaRPr kumimoji="0" lang="en-US" altLang="ko-KR" sz="18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kernel function </a:t>
                </a:r>
                <a:r>
                  <a:rPr kumimoji="0" lang="ko-KR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설정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k=</a:t>
                </a:r>
                <a:r>
                  <a:rPr kumimoji="0" lang="en-US" altLang="ko-KR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kernel_width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kumimoji="0" lang="ko-KR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기본값</a:t>
                </a: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</m:t>
                    </m:r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</m:t>
                    </m:r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75</m:t>
                    </m:r>
                    <m:r>
                      <a:rPr kumimoji="0" lang="en-US" altLang="ko-KR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kumimoji="0" lang="en-US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𝑓𝑒𝑎𝑡𝑢𝑟𝑒</m:t>
                        </m:r>
                      </m:e>
                    </m:rad>
                  </m:oMath>
                </a14:m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kumimoji="0" lang="ko-KR" altLang="ko-KR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6" y="4564956"/>
                <a:ext cx="6978693" cy="1007520"/>
              </a:xfrm>
              <a:prstGeom prst="rect">
                <a:avLst/>
              </a:prstGeom>
              <a:blipFill rotWithShape="0">
                <a:blip r:embed="rId3"/>
                <a:stretch>
                  <a:fillRect l="-7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59097" y="1810918"/>
                <a:ext cx="4953000" cy="20630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Explanation(x)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ko-KR" altLang="ko-KR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ko-KR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altLang="ko-KR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kumimoji="0" lang="ko-KR" altLang="ko-KR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ko-KR" altLang="ko-KR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  <m: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g</m:t>
                                </m:r>
                                <m: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altLang="ko-KR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Ω</m:t>
                    </m:r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g</m:t>
                    </m:r>
                    <m:r>
                      <a:rPr kumimoji="0" lang="en-US" altLang="ko-KR" sz="18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ko-KR" altLang="ko-KR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 : </a:t>
                </a:r>
                <a:r>
                  <a:rPr kumimoji="0" lang="ko-KR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원래 모델</a:t>
                </a:r>
                <a:endParaRPr kumimoji="0" lang="ko-KR" altLang="ko-KR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 : f</a:t>
                </a:r>
                <a:r>
                  <a:rPr kumimoji="0" lang="ko-KR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설명하기 위해 만들 </a:t>
                </a:r>
                <a:r>
                  <a:rPr kumimoji="0" lang="ko-KR" altLang="ko-KR" sz="16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대리모델</a:t>
                </a:r>
                <a:endParaRPr kumimoji="0" lang="ko-KR" altLang="ko-KR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6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16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kernel function</a:t>
                </a:r>
                <a:endParaRPr kumimoji="0" lang="ko-KR" altLang="ko-KR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: </a:t>
                </a:r>
                <a:r>
                  <a:rPr kumimoji="0" lang="ko-KR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모델 복잡도</a:t>
                </a:r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kumimoji="0" lang="ko-KR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설명 모델의</a:t>
                </a:r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feature </a:t>
                </a:r>
                <a:r>
                  <a:rPr kumimoji="0" lang="ko-KR" altLang="ko-KR" sz="16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갯수</a:t>
                </a:r>
                <a:r>
                  <a:rPr kumimoji="0" lang="ko-KR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조절</a:t>
                </a:r>
                <a:r>
                  <a:rPr kumimoji="0" lang="en-US" altLang="ko-KR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kumimoji="0" lang="ko-KR" altLang="ko-KR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7" y="1810918"/>
                <a:ext cx="4953000" cy="2063065"/>
              </a:xfrm>
              <a:prstGeom prst="rect">
                <a:avLst/>
              </a:prstGeom>
              <a:blipFill rotWithShape="0">
                <a:blip r:embed="rId4"/>
                <a:stretch>
                  <a:fillRect l="-1108" t="-296" b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263925" y="2842450"/>
            <a:ext cx="405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Concept: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해석이 어려운 모델은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BlackBox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보자</a:t>
            </a:r>
          </a:p>
        </p:txBody>
      </p:sp>
    </p:spTree>
    <p:extLst>
      <p:ext uri="{BB962C8B-B14F-4D97-AF65-F5344CB8AC3E}">
        <p14:creationId xmlns:p14="http://schemas.microsoft.com/office/powerpoint/2010/main" val="3168066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 (</a:t>
            </a:r>
            <a:r>
              <a:rPr kumimoji="0" lang="en-US" altLang="ko-KR" sz="1600" b="1" i="0" u="none" strike="noStrike" kern="1200" cap="none" spc="12" normalizeH="0" baseline="0" noProof="0" dirty="0" err="1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SHapley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Additive </a:t>
            </a:r>
            <a:r>
              <a:rPr kumimoji="0" lang="en-US" altLang="ko-KR" sz="1600" b="1" i="0" u="none" strike="noStrike" kern="1200" cap="none" spc="12" normalizeH="0" baseline="0" noProof="0" dirty="0" err="1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exPlanations</a:t>
            </a:r>
            <a:r>
              <a:rPr kumimoji="0" lang="en-US" altLang="ko-KR" sz="1600" b="1" i="0" u="none" strike="noStrike" kern="1200" cap="none" spc="12" normalizeH="0" baseline="0" noProof="0" dirty="0">
                <a:ln>
                  <a:noFill/>
                </a:ln>
                <a:solidFill>
                  <a:srgbClr val="0F449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3866" y="1613186"/>
            <a:ext cx="1024875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Shapley value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게임이론에서 각 플레이어들의 성과에 대한 기여도를 표시하는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모델 해석에 적용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2" descr="The predicted price for a 50 m^2^ 2nd floor apartment with a nearby park and cat ban is €300,000. Our goal is to explain how each of these feature values contributed to the predic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97" y="2526925"/>
            <a:ext cx="4779074" cy="18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59097" y="4444273"/>
            <a:ext cx="304231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 집값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4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공원 있음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+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5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초등학교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: +5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50" charset="-127"/>
                <a:cs typeface="Helvetica" panose="020B0604020202020204" pitchFamily="34" charset="0"/>
              </a:rPr>
              <a:t>85m2 : +5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50" charset="-127"/>
                <a:cs typeface="Helvetica" panose="020B0604020202020204" pitchFamily="34" charset="0"/>
              </a:rPr>
              <a:t>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3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베이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: + 5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애완동물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못키움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: -5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679321" y="4670612"/>
                <a:ext cx="6266985" cy="1160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(Shapley value)=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j</m:t>
                        </m:r>
                      </m:sub>
                    </m:sSub>
                    <m:d>
                      <m:dPr>
                        <m:ctrlPr>
                          <a:rPr kumimoji="0" lang="ko-KR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ko-KR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𝑣𝑎𝑙</m:t>
                        </m:r>
                      </m:e>
                    </m:d>
                  </m:oMath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⊂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/>
                      </m:nary>
                      <m:f>
                        <m:f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e>
                          </m:d>
                          <m: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  <m:r>
                                <a:rPr kumimoji="0" lang="ko-KR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ko-KR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ko-KR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ko-KR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  <m: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𝑣𝑎𝑙</m:t>
                      </m:r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)−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𝑣𝑎𝑙</m:t>
                      </m:r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321" y="4670612"/>
                <a:ext cx="6266985" cy="1160574"/>
              </a:xfrm>
              <a:prstGeom prst="rect">
                <a:avLst/>
              </a:prstGeom>
              <a:blipFill rotWithShape="0">
                <a:blip r:embed="rId4"/>
                <a:stretch>
                  <a:fillRect l="-875" t="-2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264057" y="3722214"/>
            <a:ext cx="7867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85 m</a:t>
            </a:r>
            <a:r>
              <a:rPr kumimoji="0" lang="en-US" altLang="ko-KR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베이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6908" y="2911980"/>
            <a:ext cx="16000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^^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736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01696" y="1934193"/>
            <a:ext cx="5734229" cy="4351338"/>
          </a:xfrm>
          <a:prstGeom prst="rect">
            <a:avLst/>
          </a:prstGeom>
        </p:spPr>
        <p:txBody>
          <a:bodyPr/>
          <a:lstStyle>
            <a:lvl1pPr marL="342861" indent="-342861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66" indent="-285717" algn="l" defTabSz="91429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70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17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66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14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2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10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8" indent="-228574" algn="l" defTabSz="9142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장점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SHAP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는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Shapley value</a:t>
            </a:r>
            <a:r>
              <a:rPr kumimoji="0" lang="ko-KR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계산하므로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Shapley value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b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모든 장점 적</a:t>
            </a:r>
            <a:r>
              <a:rPr kumimoji="0" lang="ko-KR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용됨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평균값대비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예측값의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차이에 각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feature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얼만큼 </a:t>
            </a:r>
            <a:b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기여했는지를 알 수 있다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전역 모델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해석가능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9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단점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계산이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오래걸림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KernelSHAP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feature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의존성을 무시하는 경향이 있음</a:t>
            </a:r>
          </a:p>
          <a:p>
            <a:pPr marL="342861" marR="0" lvl="0" indent="-342861" algn="l" defTabSz="914296" rtl="0" eaLnBrk="1" fontAlgn="auto" latinLnBrk="1" hangingPunct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TreeSHAP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비직관적인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해석결과를 낼 수 있</a:t>
            </a:r>
            <a:r>
              <a:rPr kumimoji="0" lang="ko-KR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b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missingness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성질을 만족 못함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endParaRPr kumimoji="0" lang="ko-KR" altLang="ko-KR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861" marR="0" lvl="0" indent="-342861" algn="l" defTabSz="91429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135" y="1934193"/>
            <a:ext cx="5410192" cy="3613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장점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계산이 빠름 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이해하기 쉬움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단점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근방을 정의하기 어려움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Kernel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주의하여 설정해야 함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아주 가까운 두 점에서 상이한 해석이 나올 수 있음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(instability)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비해 모델의 편향성을 잘 잡아내지 못 함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95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97" y="1846724"/>
            <a:ext cx="5819775" cy="2543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9097" y="4060489"/>
            <a:ext cx="9002750" cy="13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24.02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예측 값에 대해 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LSTAT:6.76, PTRATIO:1.26, RM:1.21, DIS:0.82, NOX:0.44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만큼 기여함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주황색은 </a:t>
            </a:r>
            <a:r>
              <a:rPr kumimoji="0" lang="ko-KR" altLang="ko-KR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예측값을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증가시키는 영향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파란색은 감소시키는 영향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kumimoji="0" lang="ko-KR" altLang="ko-KR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값을 다 더하면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24.02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가 되는 것이 아님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선형회귀의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intercept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에서 얼만큼 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변화했는지를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의미함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527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79" y="1882522"/>
            <a:ext cx="7114478" cy="4065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954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7" y="1824205"/>
            <a:ext cx="5740907" cy="411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00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2" y="1740307"/>
            <a:ext cx="6563903" cy="451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243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98" y="1897038"/>
            <a:ext cx="5975082" cy="166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97" y="3419671"/>
            <a:ext cx="6075443" cy="2702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693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5" y="1953119"/>
            <a:ext cx="5372690" cy="3870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00" y="1953119"/>
            <a:ext cx="5325484" cy="388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09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1427280" y="1895813"/>
            <a:ext cx="8588376" cy="2137907"/>
            <a:chOff x="3132625" y="1628775"/>
            <a:chExt cx="8588376" cy="2137907"/>
          </a:xfrm>
        </p:grpSpPr>
        <p:sp>
          <p:nvSpPr>
            <p:cNvPr id="114" name="TextBox 113"/>
            <p:cNvSpPr txBox="1"/>
            <p:nvPr/>
          </p:nvSpPr>
          <p:spPr>
            <a:xfrm>
              <a:off x="3976317" y="1784665"/>
              <a:ext cx="7744684" cy="198201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l" defTabSz="912736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5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n-ea"/>
                </a:rPr>
                <a:t>Feature Engineering</a:t>
              </a:r>
              <a:endParaRPr kumimoji="0" lang="en-US" altLang="ko-KR" sz="6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l" defTabSz="912736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1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 - </a:t>
              </a:r>
              <a:r>
                <a:rPr lang="en-US" altLang="ko-KR" sz="4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+mn-ea"/>
                </a:rPr>
                <a:t>Class imbalance problem</a:t>
              </a:r>
              <a:endParaRPr kumimoji="0" lang="ko-KR" altLang="en-US" sz="4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132625" y="1628775"/>
              <a:ext cx="731289" cy="132343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marL="0" marR="0" lvl="0" indent="0" algn="ctr" defTabSz="91273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-4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Ⅰ</a:t>
              </a:r>
              <a:r>
                <a:rPr kumimoji="0" lang="en-US" altLang="ko-KR" sz="80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3E2F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759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135" y="474873"/>
            <a:ext cx="3538213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733" b="1" i="0" u="none" strike="noStrike" kern="1200" cap="none" spc="-133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모델 해석 패키지</a:t>
            </a:r>
            <a:endParaRPr kumimoji="1" lang="en-US" altLang="ko-KR" sz="3733" b="1" i="0" u="none" strike="noStrike" kern="1200" cap="none" spc="-133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59097" y="1149607"/>
            <a:ext cx="8568952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marL="0" indent="0" defTabSz="914400" eaLnBrk="1" latinLnBrk="0" hangingPunct="1">
              <a:spcBef>
                <a:spcPct val="20000"/>
              </a:spcBef>
              <a:buFont typeface="Arial" pitchFamily="34" charset="0"/>
              <a:buNone/>
              <a:defRPr sz="1700" spc="12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hangingPunct="1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LIME vs SHAP</a:t>
            </a:r>
            <a:endParaRPr kumimoji="0" lang="ko-KR" altLang="en-US" sz="1600" b="0" i="0" u="none" strike="noStrike" kern="1200" cap="none" spc="-3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82" y="1840277"/>
            <a:ext cx="4002405" cy="386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5" y="2086657"/>
            <a:ext cx="54673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4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7315" y="2726581"/>
            <a:ext cx="4801507" cy="126214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912736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reflection blurRad="6350" stA="17000" endPos="28000" dist="635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21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41F8D5-94D9-4C02-981E-17F61357310A}"/>
              </a:ext>
            </a:extLst>
          </p:cNvPr>
          <p:cNvSpPr txBox="1"/>
          <p:nvPr/>
        </p:nvSpPr>
        <p:spPr>
          <a:xfrm>
            <a:off x="518870" y="473100"/>
            <a:ext cx="11148481" cy="480260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685766">
              <a:lnSpc>
                <a:spcPct val="110000"/>
              </a:lnSpc>
              <a:defRPr sz="2200" b="0" kern="0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defTabSz="914332" latinLnBrk="0">
              <a:defRPr/>
            </a:pPr>
            <a:r>
              <a:rPr lang="ko-KR" altLang="en-US" sz="3100" dirty="0">
                <a:solidFill>
                  <a:prstClr val="white"/>
                </a:solidFill>
              </a:rPr>
              <a:t>공정센서 데이터 기반 운영 효율화*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3896B-D085-4BCA-9F06-4FE0EC3E08CE}"/>
              </a:ext>
            </a:extLst>
          </p:cNvPr>
          <p:cNvSpPr/>
          <p:nvPr/>
        </p:nvSpPr>
        <p:spPr>
          <a:xfrm>
            <a:off x="1" y="1991294"/>
            <a:ext cx="4104640" cy="4346798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162531" tIns="81264" rIns="162531" bIns="81264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0" cap="none" spc="0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5" name="모서리가 둥근 직사각형 434">
            <a:extLst>
              <a:ext uri="{FF2B5EF4-FFF2-40B4-BE49-F238E27FC236}">
                <a16:creationId xmlns:a16="http://schemas.microsoft.com/office/drawing/2014/main" id="{D0E82F97-AE4B-4B6A-9EDB-FC65BE5739EC}"/>
              </a:ext>
            </a:extLst>
          </p:cNvPr>
          <p:cNvSpPr/>
          <p:nvPr/>
        </p:nvSpPr>
        <p:spPr>
          <a:xfrm>
            <a:off x="501883" y="2205038"/>
            <a:ext cx="3410911" cy="369232"/>
          </a:xfrm>
          <a:prstGeom prst="roundRect">
            <a:avLst/>
          </a:prstGeom>
          <a:solidFill>
            <a:srgbClr val="AAA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센서 데이터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96A20C07-ECA6-4FAF-91B7-F7D9884F6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44754"/>
              </p:ext>
            </p:extLst>
          </p:nvPr>
        </p:nvGraphicFramePr>
        <p:xfrm>
          <a:off x="417835" y="2850687"/>
          <a:ext cx="3493295" cy="3200400"/>
        </p:xfrm>
        <a:graphic>
          <a:graphicData uri="http://schemas.openxmlformats.org/drawingml/2006/table">
            <a:tbl>
              <a:tblPr/>
              <a:tblGrid>
                <a:gridCol w="82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  <a:latin typeface="SharpSansNo1"/>
                          <a:ea typeface="나눔스퀘어 Bold" panose="020B0600000101010101"/>
                        </a:rPr>
                        <a:t>컬럼명</a:t>
                      </a:r>
                      <a:endParaRPr lang="ko-KR" altLang="en-US" sz="1400" dirty="0">
                        <a:effectLst/>
                        <a:latin typeface="SharpSansNo1"/>
                        <a:ea typeface="나눔스퀘어 Bold" panose="020B0600000101010101"/>
                      </a:endParaRPr>
                    </a:p>
                  </a:txBody>
                  <a:tcPr marL="142875" marR="142875" marT="190500" marB="190500" anchor="ctr">
                    <a:lnL>
                      <a:noFill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  <a:latin typeface="SharpSansNo1"/>
                          <a:ea typeface="나눔스퀘어 Bold" panose="020B0600000101010101"/>
                        </a:rPr>
                        <a:t>컬럼설명</a:t>
                      </a:r>
                      <a:endParaRPr lang="ko-KR" altLang="en-US" sz="1400" dirty="0">
                        <a:effectLst/>
                        <a:latin typeface="SharpSansNo1"/>
                        <a:ea typeface="나눔스퀘어 Bold" panose="020B0600000101010101"/>
                      </a:endParaRP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SharpSansNo1"/>
                          <a:ea typeface="나눔스퀘어 Bold" panose="020B0600000101010101"/>
                        </a:rPr>
                        <a:t>상세 설명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ea typeface="나눔스퀘어 Bold" panose="020B0600000101010101"/>
                        </a:rPr>
                        <a:t>Time Index</a:t>
                      </a:r>
                    </a:p>
                  </a:txBody>
                  <a:tcPr marL="36000" marR="36000" marT="190500" marB="190500" anchor="ctr">
                    <a:lnL>
                      <a:noFill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인덱스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제품 제조 순서 </a:t>
                      </a:r>
                      <a:endParaRPr lang="en-US" altLang="ko-KR" sz="1200" dirty="0">
                        <a:effectLst/>
                        <a:ea typeface="나눔스퀘어 Bold" panose="020B0600000101010101"/>
                      </a:endParaRPr>
                    </a:p>
                    <a:p>
                      <a:pPr algn="l"/>
                      <a:r>
                        <a:rPr lang="en-US" altLang="ko-KR" sz="1200" dirty="0">
                          <a:effectLst/>
                          <a:ea typeface="나눔스퀘어 Bold" panose="020B0600000101010101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분석에 독립변수로 활용 가능</a:t>
                      </a:r>
                      <a:r>
                        <a:rPr lang="en-US" altLang="ko-KR" sz="1200" dirty="0">
                          <a:effectLst/>
                          <a:ea typeface="나눔스퀘어 Bold" panose="020B0600000101010101"/>
                        </a:rPr>
                        <a:t>)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ea typeface="나눔스퀘어 Bold" panose="020B0600000101010101"/>
                        </a:rPr>
                        <a:t>X1 ~ X85</a:t>
                      </a:r>
                    </a:p>
                  </a:txBody>
                  <a:tcPr marL="142875" marR="142875" marT="190500" marB="190500" anchor="ctr">
                    <a:lnL>
                      <a:noFill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공정 센서 </a:t>
                      </a:r>
                      <a:r>
                        <a:rPr lang="ko-KR" altLang="en-US" sz="1200" dirty="0" err="1">
                          <a:effectLst/>
                          <a:ea typeface="나눔스퀘어 Bold" panose="020B0600000101010101"/>
                        </a:rPr>
                        <a:t>파라미터</a:t>
                      </a:r>
                      <a:endParaRPr lang="ko-KR" altLang="en-US" sz="1200" dirty="0">
                        <a:effectLst/>
                        <a:ea typeface="나눔스퀘어 Bold" panose="020B0600000101010101"/>
                      </a:endParaRP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제품 생산 시 살생되는 센서의 값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ea typeface="나눔스퀘어 Bold" panose="020B0600000101010101"/>
                        </a:rPr>
                        <a:t>Y</a:t>
                      </a:r>
                    </a:p>
                  </a:txBody>
                  <a:tcPr marL="142875" marR="142875" marT="190500" marB="190500" anchor="ctr">
                    <a:lnL>
                      <a:noFill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불량률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각 </a:t>
                      </a:r>
                      <a:r>
                        <a:rPr lang="en-US" altLang="ko-KR" sz="1200" dirty="0">
                          <a:effectLst/>
                          <a:ea typeface="나눔스퀘어 Bold" panose="020B0600000101010101"/>
                        </a:rPr>
                        <a:t>Time Index </a:t>
                      </a:r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별 제품 불량률 지표 </a:t>
                      </a:r>
                      <a:r>
                        <a:rPr lang="en-US" altLang="ko-KR" sz="1200" dirty="0">
                          <a:effectLst/>
                          <a:ea typeface="나눔스퀘어 Bold" panose="020B0600000101010101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ea typeface="나눔스퀘어 Bold" panose="020B0600000101010101"/>
                        </a:rPr>
                        <a:t>값이 클수록 불량도 심각</a:t>
                      </a:r>
                      <a:r>
                        <a:rPr lang="en-US" altLang="ko-KR" sz="1200" dirty="0">
                          <a:effectLst/>
                          <a:ea typeface="나눔스퀘어 Bold" panose="020B0600000101010101"/>
                        </a:rPr>
                        <a:t>)</a:t>
                      </a:r>
                    </a:p>
                  </a:txBody>
                  <a:tcPr marL="142875" marR="142875" marT="190500" marB="190500" anchor="ctr">
                    <a:lnL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0A6A9F69-46F6-4ADF-AEB1-F5F94FAAF6AD}"/>
              </a:ext>
            </a:extLst>
          </p:cNvPr>
          <p:cNvSpPr txBox="1"/>
          <p:nvPr/>
        </p:nvSpPr>
        <p:spPr>
          <a:xfrm>
            <a:off x="8024553" y="764066"/>
            <a:ext cx="3817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*</a:t>
            </a:r>
            <a:r>
              <a:rPr lang="ko-KR" altLang="en-US" sz="12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효율화</a:t>
            </a:r>
            <a:r>
              <a:rPr lang="en-US" altLang="ko-KR" sz="12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불량률 사전 감지를 통한 완성품 </a:t>
            </a:r>
            <a:r>
              <a:rPr lang="ko-KR" altLang="en-US" sz="1200" kern="0" spc="-30" dirty="0" err="1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불량율</a:t>
            </a:r>
            <a:r>
              <a:rPr lang="ko-KR" altLang="en-US" sz="12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개선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4C14DA-9979-4007-8182-EDD981536CA2}"/>
              </a:ext>
            </a:extLst>
          </p:cNvPr>
          <p:cNvSpPr/>
          <p:nvPr/>
        </p:nvSpPr>
        <p:spPr>
          <a:xfrm>
            <a:off x="500218" y="1499208"/>
            <a:ext cx="3410911" cy="504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발생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데이터</a:t>
            </a:r>
            <a:endParaRPr kumimoji="0" lang="en-US" altLang="ko-KR" sz="2100" b="0" i="0" u="none" strike="noStrike" kern="1200" cap="none" spc="0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9" name="양쪽 모서리가 둥근 사각형 141">
            <a:extLst>
              <a:ext uri="{FF2B5EF4-FFF2-40B4-BE49-F238E27FC236}">
                <a16:creationId xmlns:a16="http://schemas.microsoft.com/office/drawing/2014/main" id="{0F163B5A-DC4A-4DD5-A6E0-23F6C46372CF}"/>
              </a:ext>
            </a:extLst>
          </p:cNvPr>
          <p:cNvSpPr/>
          <p:nvPr/>
        </p:nvSpPr>
        <p:spPr>
          <a:xfrm>
            <a:off x="4373043" y="1492251"/>
            <a:ext cx="7303020" cy="504815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 latinLnBrk="0">
              <a:defRPr/>
            </a:pPr>
            <a:r>
              <a:rPr lang="en-US" altLang="ko-KR" sz="21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Domain </a:t>
            </a:r>
            <a:r>
              <a:rPr lang="ko-KR" altLang="en-US" sz="21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설명</a:t>
            </a:r>
            <a:endParaRPr lang="en-US" altLang="ko-KR" sz="210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CCEB5B1-53F1-4550-A6A2-E52CB6885E05}"/>
              </a:ext>
            </a:extLst>
          </p:cNvPr>
          <p:cNvCxnSpPr/>
          <p:nvPr/>
        </p:nvCxnSpPr>
        <p:spPr>
          <a:xfrm>
            <a:off x="4377269" y="2000097"/>
            <a:ext cx="7300800" cy="0"/>
          </a:xfrm>
          <a:prstGeom prst="line">
            <a:avLst/>
          </a:prstGeom>
          <a:ln w="19050">
            <a:solidFill>
              <a:srgbClr val="AAA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01D9D5-72A7-4BE8-AEE5-8E6313BF12F2}"/>
              </a:ext>
            </a:extLst>
          </p:cNvPr>
          <p:cNvSpPr/>
          <p:nvPr/>
        </p:nvSpPr>
        <p:spPr>
          <a:xfrm>
            <a:off x="4373042" y="1991294"/>
            <a:ext cx="7818958" cy="4346798"/>
          </a:xfrm>
          <a:prstGeom prst="rect">
            <a:avLst/>
          </a:prstGeom>
          <a:solidFill>
            <a:srgbClr val="0A4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42AD94D-F83B-4024-902A-E51426F539A5}"/>
              </a:ext>
            </a:extLst>
          </p:cNvPr>
          <p:cNvGrpSpPr/>
          <p:nvPr/>
        </p:nvGrpSpPr>
        <p:grpSpPr>
          <a:xfrm>
            <a:off x="4736460" y="4219767"/>
            <a:ext cx="1838067" cy="292388"/>
            <a:chOff x="4454307" y="2981518"/>
            <a:chExt cx="1838067" cy="29238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1431058-9450-4984-B111-090A3C0026FB}"/>
                </a:ext>
              </a:extLst>
            </p:cNvPr>
            <p:cNvSpPr txBox="1"/>
            <p:nvPr/>
          </p:nvSpPr>
          <p:spPr>
            <a:xfrm>
              <a:off x="4547986" y="2981518"/>
              <a:ext cx="174438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센서데이터</a:t>
              </a:r>
              <a:r>
                <a:rPr lang="en-US" altLang="ko-KR" sz="130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비식별화</a:t>
              </a:r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DE088779-DBD2-4EA7-B8B1-ABEA5AE43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4307" y="3060291"/>
              <a:ext cx="144463" cy="144463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rgbClr val="7A7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617FA0-DD2E-450F-ACC1-1976A7F693A7}"/>
              </a:ext>
            </a:extLst>
          </p:cNvPr>
          <p:cNvSpPr/>
          <p:nvPr/>
        </p:nvSpPr>
        <p:spPr>
          <a:xfrm>
            <a:off x="4765311" y="4587172"/>
            <a:ext cx="2829846" cy="1463915"/>
          </a:xfrm>
          <a:prstGeom prst="rect">
            <a:avLst/>
          </a:prstGeom>
          <a:ln w="6350" cap="rnd">
            <a:solidFill>
              <a:srgbClr val="AAAAB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C45F2A-B4A8-4E6E-8239-779FC15514C5}"/>
              </a:ext>
            </a:extLst>
          </p:cNvPr>
          <p:cNvSpPr txBox="1"/>
          <p:nvPr/>
        </p:nvSpPr>
        <p:spPr>
          <a:xfrm rot="10800000" flipV="1">
            <a:off x="4793388" y="4607021"/>
            <a:ext cx="2786916" cy="229849"/>
          </a:xfrm>
          <a:prstGeom prst="rect">
            <a:avLst/>
          </a:prstGeom>
          <a:solidFill>
            <a:srgbClr val="D4D4D8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162531" tIns="81264" rIns="162531" bIns="81264" rtlCol="0" anchor="ctr"/>
          <a:lstStyle>
            <a:defPPr>
              <a:defRPr lang="ko-KR"/>
            </a:defPPr>
            <a:lvl1pPr algn="ctr" defTabSz="914377" latinLnBrk="0">
              <a:defRPr sz="2400" ker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200" dirty="0">
                <a:cs typeface="Arial" panose="020B0604020202020204" pitchFamily="34" charset="0"/>
              </a:rPr>
              <a:t>실제 데이터의 패턴만 남김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8BB1132-5923-4621-80C3-DDD346E37867}"/>
              </a:ext>
            </a:extLst>
          </p:cNvPr>
          <p:cNvCxnSpPr/>
          <p:nvPr/>
        </p:nvCxnSpPr>
        <p:spPr>
          <a:xfrm rot="16200000">
            <a:off x="5773078" y="5313435"/>
            <a:ext cx="0" cy="230165"/>
          </a:xfrm>
          <a:prstGeom prst="straightConnector1">
            <a:avLst/>
          </a:prstGeom>
          <a:ln w="19050" cap="rnd">
            <a:solidFill>
              <a:srgbClr val="1F2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C09C33D-DE72-4B97-AF6B-F5800B0FAC37}"/>
              </a:ext>
            </a:extLst>
          </p:cNvPr>
          <p:cNvGrpSpPr/>
          <p:nvPr/>
        </p:nvGrpSpPr>
        <p:grpSpPr>
          <a:xfrm>
            <a:off x="4888507" y="4923268"/>
            <a:ext cx="801263" cy="1045444"/>
            <a:chOff x="7081501" y="2633415"/>
            <a:chExt cx="528110" cy="608451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F8BEDC67-9FC0-4C4A-AFF7-F685D7FC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1501" y="2633415"/>
              <a:ext cx="228373" cy="449912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64BF012F-A705-48C0-B25F-7AC2101C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60" y="2724723"/>
              <a:ext cx="228373" cy="449912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2F433FFF-FD3D-40FD-8CA8-535DC2B5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238" y="2791954"/>
              <a:ext cx="228373" cy="449912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A684420-96E6-4069-B38C-4FA9191424DC}"/>
              </a:ext>
            </a:extLst>
          </p:cNvPr>
          <p:cNvGrpSpPr/>
          <p:nvPr/>
        </p:nvGrpSpPr>
        <p:grpSpPr>
          <a:xfrm>
            <a:off x="5918917" y="4929773"/>
            <a:ext cx="1618704" cy="1055015"/>
            <a:chOff x="9993955" y="3738753"/>
            <a:chExt cx="1585580" cy="70668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EF749AC-18C2-4176-927A-6C287FD4D8BA}"/>
                </a:ext>
              </a:extLst>
            </p:cNvPr>
            <p:cNvSpPr txBox="1"/>
            <p:nvPr/>
          </p:nvSpPr>
          <p:spPr>
            <a:xfrm>
              <a:off x="9993955" y="3738753"/>
              <a:ext cx="449654" cy="1672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9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BE4B00-EADF-456F-839A-B7221C603B54}"/>
                </a:ext>
              </a:extLst>
            </p:cNvPr>
            <p:cNvSpPr txBox="1"/>
            <p:nvPr/>
          </p:nvSpPr>
          <p:spPr>
            <a:xfrm>
              <a:off x="10457000" y="3738753"/>
              <a:ext cx="344130" cy="1672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9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x1</a:t>
              </a:r>
              <a:endParaRPr lang="ko-KR" altLang="en-US" sz="9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79ECF76-1995-45EE-8595-88E074DBEDEA}"/>
                </a:ext>
              </a:extLst>
            </p:cNvPr>
            <p:cNvSpPr txBox="1"/>
            <p:nvPr/>
          </p:nvSpPr>
          <p:spPr>
            <a:xfrm>
              <a:off x="10814522" y="3738753"/>
              <a:ext cx="508293" cy="1672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9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x2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32B5180-A66B-472E-B8A3-78CCAAFB74D9}"/>
                </a:ext>
              </a:extLst>
            </p:cNvPr>
            <p:cNvSpPr txBox="1"/>
            <p:nvPr/>
          </p:nvSpPr>
          <p:spPr>
            <a:xfrm>
              <a:off x="11341739" y="3738753"/>
              <a:ext cx="237795" cy="1672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9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30672C-3F68-4F8C-BF19-2020850E5C89}"/>
                </a:ext>
              </a:extLst>
            </p:cNvPr>
            <p:cNvSpPr txBox="1"/>
            <p:nvPr/>
          </p:nvSpPr>
          <p:spPr>
            <a:xfrm>
              <a:off x="9993955" y="3910515"/>
              <a:ext cx="449654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6C95535-C957-4312-AB9E-9C3D02D63BCA}"/>
                </a:ext>
              </a:extLst>
            </p:cNvPr>
            <p:cNvSpPr txBox="1"/>
            <p:nvPr/>
          </p:nvSpPr>
          <p:spPr>
            <a:xfrm>
              <a:off x="10457000" y="3910515"/>
              <a:ext cx="344130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151…</a:t>
              </a:r>
              <a:endParaRPr lang="ko-KR" altLang="en-US" sz="8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DE15BBA-46BA-4FCA-91C3-A1CC042E7091}"/>
                </a:ext>
              </a:extLst>
            </p:cNvPr>
            <p:cNvSpPr txBox="1"/>
            <p:nvPr/>
          </p:nvSpPr>
          <p:spPr>
            <a:xfrm>
              <a:off x="10814523" y="3910515"/>
              <a:ext cx="508293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1233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7A6F0BD-8769-4006-9E4F-DE149DA21963}"/>
                </a:ext>
              </a:extLst>
            </p:cNvPr>
            <p:cNvSpPr txBox="1"/>
            <p:nvPr/>
          </p:nvSpPr>
          <p:spPr>
            <a:xfrm>
              <a:off x="11341740" y="3910515"/>
              <a:ext cx="237795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80BF445-CFDA-4051-AC42-8FD184ABE8BC}"/>
                </a:ext>
              </a:extLst>
            </p:cNvPr>
            <p:cNvSpPr txBox="1"/>
            <p:nvPr/>
          </p:nvSpPr>
          <p:spPr>
            <a:xfrm>
              <a:off x="9993955" y="4092926"/>
              <a:ext cx="449654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93F4B4-66CC-4803-A0F4-6CAAA5395AEC}"/>
                </a:ext>
              </a:extLst>
            </p:cNvPr>
            <p:cNvSpPr txBox="1"/>
            <p:nvPr/>
          </p:nvSpPr>
          <p:spPr>
            <a:xfrm>
              <a:off x="10457000" y="4092926"/>
              <a:ext cx="344130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152…</a:t>
              </a:r>
              <a:endParaRPr lang="ko-KR" altLang="en-US" sz="8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CCDF2F6-7F0E-48A5-BCF9-6BA032966A45}"/>
                </a:ext>
              </a:extLst>
            </p:cNvPr>
            <p:cNvSpPr txBox="1"/>
            <p:nvPr/>
          </p:nvSpPr>
          <p:spPr>
            <a:xfrm>
              <a:off x="10814523" y="4092926"/>
              <a:ext cx="508293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2323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660F427-DE0D-40ED-A7FF-D6F49E5190CB}"/>
                </a:ext>
              </a:extLst>
            </p:cNvPr>
            <p:cNvSpPr txBox="1"/>
            <p:nvPr/>
          </p:nvSpPr>
          <p:spPr>
            <a:xfrm>
              <a:off x="11341740" y="4092926"/>
              <a:ext cx="237795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F5C024F-686B-433C-B9BD-7993212DA251}"/>
                </a:ext>
              </a:extLst>
            </p:cNvPr>
            <p:cNvSpPr txBox="1"/>
            <p:nvPr/>
          </p:nvSpPr>
          <p:spPr>
            <a:xfrm>
              <a:off x="9993955" y="4278231"/>
              <a:ext cx="449654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FD4AD0-FCD1-43F9-AECD-08DB3D5B389E}"/>
                </a:ext>
              </a:extLst>
            </p:cNvPr>
            <p:cNvSpPr txBox="1"/>
            <p:nvPr/>
          </p:nvSpPr>
          <p:spPr>
            <a:xfrm>
              <a:off x="10457000" y="4278231"/>
              <a:ext cx="344130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153…</a:t>
              </a:r>
              <a:endParaRPr lang="ko-KR" altLang="en-US" sz="800" kern="0" spc="-3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CC9EA-5B63-4739-B948-0A83C9877F08}"/>
                </a:ext>
              </a:extLst>
            </p:cNvPr>
            <p:cNvSpPr txBox="1"/>
            <p:nvPr/>
          </p:nvSpPr>
          <p:spPr>
            <a:xfrm>
              <a:off x="10814523" y="4278231"/>
              <a:ext cx="508293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12312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132AE79-066A-4318-975F-9AC9A2BBEC93}"/>
                </a:ext>
              </a:extLst>
            </p:cNvPr>
            <p:cNvSpPr txBox="1"/>
            <p:nvPr/>
          </p:nvSpPr>
          <p:spPr>
            <a:xfrm>
              <a:off x="11341740" y="4278231"/>
              <a:ext cx="237795" cy="167209"/>
            </a:xfrm>
            <a:prstGeom prst="rect">
              <a:avLst/>
            </a:prstGeom>
            <a:solidFill>
              <a:srgbClr val="C8E9F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kern="0" spc="-3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2CCF1C0-81B5-4C4C-BF0A-56ACB3D84C65}"/>
              </a:ext>
            </a:extLst>
          </p:cNvPr>
          <p:cNvGrpSpPr/>
          <p:nvPr/>
        </p:nvGrpSpPr>
        <p:grpSpPr>
          <a:xfrm>
            <a:off x="4765311" y="2209672"/>
            <a:ext cx="1897378" cy="292388"/>
            <a:chOff x="4454307" y="2981518"/>
            <a:chExt cx="1897378" cy="292388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65F548B-DB79-496D-8A5A-399EFB447ED3}"/>
                </a:ext>
              </a:extLst>
            </p:cNvPr>
            <p:cNvSpPr txBox="1"/>
            <p:nvPr/>
          </p:nvSpPr>
          <p:spPr>
            <a:xfrm>
              <a:off x="4547986" y="2981518"/>
              <a:ext cx="18036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공정 센서데이터 수집</a:t>
              </a: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5FE2A47C-4EB8-4C97-94CF-55DE47599A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4307" y="3060291"/>
              <a:ext cx="144463" cy="144463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rgbClr val="7A7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799268-8401-43DC-AC4B-A7EE130300E3}"/>
              </a:ext>
            </a:extLst>
          </p:cNvPr>
          <p:cNvGrpSpPr/>
          <p:nvPr/>
        </p:nvGrpSpPr>
        <p:grpSpPr>
          <a:xfrm>
            <a:off x="4765311" y="2561677"/>
            <a:ext cx="2829846" cy="1463915"/>
            <a:chOff x="8265615" y="2951768"/>
            <a:chExt cx="2656851" cy="1463915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00AF2BC-4974-4CAE-9E2E-EC4BB51A6F8E}"/>
                </a:ext>
              </a:extLst>
            </p:cNvPr>
            <p:cNvSpPr/>
            <p:nvPr/>
          </p:nvSpPr>
          <p:spPr>
            <a:xfrm>
              <a:off x="8265615" y="2951768"/>
              <a:ext cx="2656851" cy="1463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ctr"/>
            <a:lstStyle/>
            <a:p>
              <a:pPr lvl="0" latinLnBrk="0"/>
              <a:endParaRPr lang="ko-KR" altLang="en-US" sz="10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9D210AC-E407-47D3-98B8-5F45E0AF5300}"/>
                </a:ext>
              </a:extLst>
            </p:cNvPr>
            <p:cNvSpPr/>
            <p:nvPr/>
          </p:nvSpPr>
          <p:spPr>
            <a:xfrm>
              <a:off x="8403174" y="3009752"/>
              <a:ext cx="13163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센서데이터 수집</a:t>
              </a:r>
              <a:endParaRPr lang="en-US" altLang="ko-KR" sz="1200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54" name="꺾인 연결선 250">
              <a:extLst>
                <a:ext uri="{FF2B5EF4-FFF2-40B4-BE49-F238E27FC236}">
                  <a16:creationId xmlns:a16="http://schemas.microsoft.com/office/drawing/2014/main" id="{FF1594F6-42D7-4D5C-BE98-215681D0DAFE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>
              <a:off x="10077100" y="3606028"/>
              <a:ext cx="144088" cy="190524"/>
            </a:xfrm>
            <a:prstGeom prst="bentConnector3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꺾인 연결선 251">
              <a:extLst>
                <a:ext uri="{FF2B5EF4-FFF2-40B4-BE49-F238E27FC236}">
                  <a16:creationId xmlns:a16="http://schemas.microsoft.com/office/drawing/2014/main" id="{37B3D9B9-B56B-4BAA-B6CC-99649D2EA00E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 flipV="1">
              <a:off x="10077100" y="3796552"/>
              <a:ext cx="144088" cy="20288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DBE8A65B-38F4-43DB-8D36-5053267731BF}"/>
                </a:ext>
              </a:extLst>
            </p:cNvPr>
            <p:cNvSpPr/>
            <p:nvPr/>
          </p:nvSpPr>
          <p:spPr>
            <a:xfrm>
              <a:off x="10221188" y="3572823"/>
              <a:ext cx="447457" cy="447457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162531" tIns="81264" rIns="162531" bIns="81264" rtlCol="0" anchor="ctr"/>
            <a:lstStyle/>
            <a:p>
              <a:pPr algn="ctr" defTabSz="914377" latinLnBrk="0"/>
              <a:endParaRPr lang="ko-KR" altLang="en-US" sz="2400" ker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B2D51F91-DA42-424E-B4E9-D5CC4177B597}"/>
                </a:ext>
              </a:extLst>
            </p:cNvPr>
            <p:cNvGrpSpPr/>
            <p:nvPr/>
          </p:nvGrpSpPr>
          <p:grpSpPr>
            <a:xfrm>
              <a:off x="10310907" y="3696496"/>
              <a:ext cx="293830" cy="251495"/>
              <a:chOff x="16520924" y="2239703"/>
              <a:chExt cx="1072934" cy="918346"/>
            </a:xfrm>
          </p:grpSpPr>
          <p:sp>
            <p:nvSpPr>
              <p:cNvPr id="177" name="Freeform 342">
                <a:extLst>
                  <a:ext uri="{FF2B5EF4-FFF2-40B4-BE49-F238E27FC236}">
                    <a16:creationId xmlns:a16="http://schemas.microsoft.com/office/drawing/2014/main" id="{63AEA27C-68BC-4603-BDE8-64FA66F11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0924" y="2239703"/>
                <a:ext cx="1072934" cy="730085"/>
              </a:xfrm>
              <a:custGeom>
                <a:avLst/>
                <a:gdLst>
                  <a:gd name="T0" fmla="*/ 6 w 337"/>
                  <a:gd name="T1" fmla="*/ 0 h 227"/>
                  <a:gd name="T2" fmla="*/ 331 w 337"/>
                  <a:gd name="T3" fmla="*/ 0 h 227"/>
                  <a:gd name="T4" fmla="*/ 337 w 337"/>
                  <a:gd name="T5" fmla="*/ 7 h 227"/>
                  <a:gd name="T6" fmla="*/ 337 w 337"/>
                  <a:gd name="T7" fmla="*/ 219 h 227"/>
                  <a:gd name="T8" fmla="*/ 331 w 337"/>
                  <a:gd name="T9" fmla="*/ 227 h 227"/>
                  <a:gd name="T10" fmla="*/ 6 w 337"/>
                  <a:gd name="T11" fmla="*/ 227 h 227"/>
                  <a:gd name="T12" fmla="*/ 0 w 337"/>
                  <a:gd name="T13" fmla="*/ 219 h 227"/>
                  <a:gd name="T14" fmla="*/ 0 w 337"/>
                  <a:gd name="T15" fmla="*/ 7 h 227"/>
                  <a:gd name="T16" fmla="*/ 6 w 337"/>
                  <a:gd name="T1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7" h="227">
                    <a:moveTo>
                      <a:pt x="6" y="0"/>
                    </a:moveTo>
                    <a:cubicBezTo>
                      <a:pt x="331" y="0"/>
                      <a:pt x="331" y="0"/>
                      <a:pt x="331" y="0"/>
                    </a:cubicBezTo>
                    <a:cubicBezTo>
                      <a:pt x="334" y="0"/>
                      <a:pt x="337" y="3"/>
                      <a:pt x="337" y="7"/>
                    </a:cubicBezTo>
                    <a:cubicBezTo>
                      <a:pt x="337" y="219"/>
                      <a:pt x="337" y="219"/>
                      <a:pt x="337" y="219"/>
                    </a:cubicBezTo>
                    <a:cubicBezTo>
                      <a:pt x="337" y="223"/>
                      <a:pt x="334" y="227"/>
                      <a:pt x="331" y="227"/>
                    </a:cubicBezTo>
                    <a:cubicBezTo>
                      <a:pt x="6" y="227"/>
                      <a:pt x="6" y="227"/>
                      <a:pt x="6" y="227"/>
                    </a:cubicBezTo>
                    <a:cubicBezTo>
                      <a:pt x="3" y="227"/>
                      <a:pt x="0" y="223"/>
                      <a:pt x="0" y="21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7B7B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Freeform 343">
                <a:extLst>
                  <a:ext uri="{FF2B5EF4-FFF2-40B4-BE49-F238E27FC236}">
                    <a16:creationId xmlns:a16="http://schemas.microsoft.com/office/drawing/2014/main" id="{8E32F31D-D3E3-48BC-8362-5C386EB46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92861" y="2310109"/>
                <a:ext cx="927529" cy="589272"/>
              </a:xfrm>
              <a:custGeom>
                <a:avLst/>
                <a:gdLst>
                  <a:gd name="T0" fmla="*/ 7 w 291"/>
                  <a:gd name="T1" fmla="*/ 0 h 183"/>
                  <a:gd name="T2" fmla="*/ 285 w 291"/>
                  <a:gd name="T3" fmla="*/ 0 h 183"/>
                  <a:gd name="T4" fmla="*/ 291 w 291"/>
                  <a:gd name="T5" fmla="*/ 6 h 183"/>
                  <a:gd name="T6" fmla="*/ 291 w 291"/>
                  <a:gd name="T7" fmla="*/ 178 h 183"/>
                  <a:gd name="T8" fmla="*/ 285 w 291"/>
                  <a:gd name="T9" fmla="*/ 183 h 183"/>
                  <a:gd name="T10" fmla="*/ 7 w 291"/>
                  <a:gd name="T11" fmla="*/ 183 h 183"/>
                  <a:gd name="T12" fmla="*/ 0 w 291"/>
                  <a:gd name="T13" fmla="*/ 178 h 183"/>
                  <a:gd name="T14" fmla="*/ 0 w 291"/>
                  <a:gd name="T15" fmla="*/ 6 h 183"/>
                  <a:gd name="T16" fmla="*/ 7 w 291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1" h="183">
                    <a:moveTo>
                      <a:pt x="7" y="0"/>
                    </a:moveTo>
                    <a:cubicBezTo>
                      <a:pt x="285" y="0"/>
                      <a:pt x="285" y="0"/>
                      <a:pt x="285" y="0"/>
                    </a:cubicBezTo>
                    <a:cubicBezTo>
                      <a:pt x="289" y="0"/>
                      <a:pt x="291" y="2"/>
                      <a:pt x="291" y="6"/>
                    </a:cubicBezTo>
                    <a:cubicBezTo>
                      <a:pt x="291" y="178"/>
                      <a:pt x="291" y="178"/>
                      <a:pt x="291" y="178"/>
                    </a:cubicBezTo>
                    <a:cubicBezTo>
                      <a:pt x="291" y="181"/>
                      <a:pt x="289" y="183"/>
                      <a:pt x="285" y="183"/>
                    </a:cubicBezTo>
                    <a:cubicBezTo>
                      <a:pt x="7" y="183"/>
                      <a:pt x="7" y="183"/>
                      <a:pt x="7" y="183"/>
                    </a:cubicBezTo>
                    <a:cubicBezTo>
                      <a:pt x="3" y="183"/>
                      <a:pt x="0" y="181"/>
                      <a:pt x="0" y="17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7B7B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Line 344">
                <a:extLst>
                  <a:ext uri="{FF2B5EF4-FFF2-40B4-BE49-F238E27FC236}">
                    <a16:creationId xmlns:a16="http://schemas.microsoft.com/office/drawing/2014/main" id="{8F86B289-0CFB-43E8-994C-6F5B6C671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55095" y="2969788"/>
                <a:ext cx="0" cy="159180"/>
              </a:xfrm>
              <a:prstGeom prst="line">
                <a:avLst/>
              </a:prstGeom>
              <a:noFill/>
              <a:ln w="12700" cap="rnd">
                <a:solidFill>
                  <a:srgbClr val="7B7B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Line 345">
                <a:extLst>
                  <a:ext uri="{FF2B5EF4-FFF2-40B4-BE49-F238E27FC236}">
                    <a16:creationId xmlns:a16="http://schemas.microsoft.com/office/drawing/2014/main" id="{6E0D6939-C6CC-4768-9736-E198BC69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62755" y="3135090"/>
                <a:ext cx="295401" cy="22959"/>
              </a:xfrm>
              <a:prstGeom prst="line">
                <a:avLst/>
              </a:prstGeom>
              <a:noFill/>
              <a:ln w="12700" cap="rnd">
                <a:solidFill>
                  <a:srgbClr val="7B7B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Line 346">
                <a:extLst>
                  <a:ext uri="{FF2B5EF4-FFF2-40B4-BE49-F238E27FC236}">
                    <a16:creationId xmlns:a16="http://schemas.microsoft.com/office/drawing/2014/main" id="{FD01DD6B-7230-483E-B6B5-F1FAD1ABF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055095" y="3135090"/>
                <a:ext cx="296932" cy="22959"/>
              </a:xfrm>
              <a:prstGeom prst="line">
                <a:avLst/>
              </a:prstGeom>
              <a:noFill/>
              <a:ln w="12700" cap="rnd">
                <a:solidFill>
                  <a:srgbClr val="7B7B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4525BF-5695-4E12-8A2A-CD72D37C5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0566" y="3456162"/>
              <a:ext cx="1563834" cy="700286"/>
            </a:xfrm>
            <a:prstGeom prst="rect">
              <a:avLst/>
            </a:prstGeom>
          </p:spPr>
        </p:pic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88AE754-D657-4239-9219-85288D896D62}"/>
                </a:ext>
              </a:extLst>
            </p:cNvPr>
            <p:cNvSpPr/>
            <p:nvPr/>
          </p:nvSpPr>
          <p:spPr>
            <a:xfrm>
              <a:off x="9400658" y="3669626"/>
              <a:ext cx="213839" cy="213839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162531" tIns="81264" rIns="162531" bIns="81264" rtlCol="0" anchor="ctr"/>
            <a:lstStyle/>
            <a:p>
              <a:pPr algn="ctr" defTabSz="914377" latinLnBrk="0"/>
              <a:endParaRPr lang="ko-KR" altLang="en-US" sz="2400" ker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B14D13A0-BEFC-4EDB-BA55-DA9F1F03FA49}"/>
                </a:ext>
              </a:extLst>
            </p:cNvPr>
            <p:cNvSpPr/>
            <p:nvPr/>
          </p:nvSpPr>
          <p:spPr>
            <a:xfrm>
              <a:off x="8920235" y="3777441"/>
              <a:ext cx="213839" cy="213839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162531" tIns="81264" rIns="162531" bIns="81264" rtlCol="0" anchor="ctr"/>
            <a:lstStyle/>
            <a:p>
              <a:pPr algn="ctr" defTabSz="914377" latinLnBrk="0"/>
              <a:endParaRPr lang="ko-KR" altLang="en-US" sz="2400" kern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57" name="꺾인 연결선 255">
              <a:extLst>
                <a:ext uri="{FF2B5EF4-FFF2-40B4-BE49-F238E27FC236}">
                  <a16:creationId xmlns:a16="http://schemas.microsoft.com/office/drawing/2014/main" id="{3631B617-9D09-4608-969B-ECFCFBAA770F}"/>
                </a:ext>
              </a:extLst>
            </p:cNvPr>
            <p:cNvCxnSpPr>
              <a:stCxn id="169" idx="2"/>
              <a:endCxn id="158" idx="0"/>
            </p:cNvCxnSpPr>
            <p:nvPr/>
          </p:nvCxnSpPr>
          <p:spPr>
            <a:xfrm rot="10800000" flipH="1">
              <a:off x="8920235" y="3572823"/>
              <a:ext cx="1524682" cy="311538"/>
            </a:xfrm>
            <a:prstGeom prst="bentConnector4">
              <a:avLst>
                <a:gd name="adj1" fmla="val -14993"/>
                <a:gd name="adj2" fmla="val 173378"/>
              </a:avLst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 254">
              <a:extLst>
                <a:ext uri="{FF2B5EF4-FFF2-40B4-BE49-F238E27FC236}">
                  <a16:creationId xmlns:a16="http://schemas.microsoft.com/office/drawing/2014/main" id="{21F56374-8AEC-43A5-98DA-A749CDB68AC5}"/>
                </a:ext>
              </a:extLst>
            </p:cNvPr>
            <p:cNvCxnSpPr>
              <a:stCxn id="159" idx="2"/>
              <a:endCxn id="158" idx="0"/>
            </p:cNvCxnSpPr>
            <p:nvPr/>
          </p:nvCxnSpPr>
          <p:spPr>
            <a:xfrm rot="10800000" flipH="1">
              <a:off x="9400657" y="3572824"/>
              <a:ext cx="1044259" cy="203723"/>
            </a:xfrm>
            <a:prstGeom prst="bentConnector4">
              <a:avLst>
                <a:gd name="adj1" fmla="val -21891"/>
                <a:gd name="adj2" fmla="val 212211"/>
              </a:avLst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텍스트 개체 틀 20">
            <a:extLst>
              <a:ext uri="{FF2B5EF4-FFF2-40B4-BE49-F238E27FC236}">
                <a16:creationId xmlns:a16="http://schemas.microsoft.com/office/drawing/2014/main" id="{2965E33C-6C7D-4EE6-9602-670209A09C8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7987426" y="2290264"/>
            <a:ext cx="3733568" cy="360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데이터는 </a:t>
            </a:r>
            <a:r>
              <a:rPr lang="ko-KR" altLang="en-US" sz="1400" dirty="0" err="1">
                <a:solidFill>
                  <a:schemeClr val="bg1"/>
                </a:solidFill>
              </a:rPr>
              <a:t>비식별화처리되어</a:t>
            </a:r>
            <a:r>
              <a:rPr lang="ko-KR" altLang="en-US" sz="1400" dirty="0">
                <a:solidFill>
                  <a:schemeClr val="bg1"/>
                </a:solidFill>
              </a:rPr>
              <a:t> 분석가에게 전달된 상태</a:t>
            </a:r>
          </a:p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공정불량률</a:t>
            </a:r>
            <a:r>
              <a:rPr lang="ko-KR" altLang="en-US" sz="1400" dirty="0">
                <a:solidFill>
                  <a:schemeClr val="bg1"/>
                </a:solidFill>
              </a:rPr>
              <a:t> 검증 데이터를 통한 정확도 검증 </a:t>
            </a:r>
            <a:r>
              <a:rPr lang="en-US" altLang="ko-KR" sz="1400" dirty="0">
                <a:solidFill>
                  <a:schemeClr val="bg1"/>
                </a:solidFill>
              </a:rPr>
              <a:t>(Y</a:t>
            </a:r>
            <a:r>
              <a:rPr lang="ko-KR" altLang="en-US" sz="1400" dirty="0">
                <a:solidFill>
                  <a:schemeClr val="bg1"/>
                </a:solidFill>
              </a:rPr>
              <a:t>값은 </a:t>
            </a:r>
            <a:r>
              <a:rPr lang="en-US" altLang="ko-KR" sz="1400" dirty="0">
                <a:solidFill>
                  <a:schemeClr val="bg1"/>
                </a:solidFill>
              </a:rPr>
              <a:t>blank)</a:t>
            </a:r>
          </a:p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정확도 측정은 </a:t>
            </a:r>
            <a:r>
              <a:rPr lang="en-US" altLang="ko-KR" sz="1400" dirty="0">
                <a:solidFill>
                  <a:schemeClr val="bg1"/>
                </a:solidFill>
              </a:rPr>
              <a:t>WMAE </a:t>
            </a:r>
            <a:r>
              <a:rPr lang="ko-KR" altLang="en-US" sz="1400" dirty="0">
                <a:solidFill>
                  <a:schemeClr val="bg1"/>
                </a:solidFill>
              </a:rPr>
              <a:t>로 수행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defTabSz="584292" latinLnBrk="0">
              <a:lnSpc>
                <a:spcPct val="120000"/>
              </a:lnSpc>
            </a:pPr>
            <a:endParaRPr lang="ko-KR" altLang="en-US" sz="1400" dirty="0">
              <a:solidFill>
                <a:schemeClr val="bg1"/>
              </a:solidFill>
            </a:endParaRPr>
          </a:p>
          <a:p>
            <a:pPr marL="130171" indent="-130171" defTabSz="584292" latinLnBrk="0">
              <a:lnSpc>
                <a:spcPct val="120000"/>
              </a:lnSpc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bg1"/>
                </a:solidFill>
              </a:rPr>
              <a:t>WMAE</a:t>
            </a:r>
            <a:r>
              <a:rPr lang="ko-KR" altLang="en-US" sz="1400" dirty="0">
                <a:solidFill>
                  <a:schemeClr val="bg1"/>
                </a:solidFill>
              </a:rPr>
              <a:t>의 특성</a:t>
            </a:r>
          </a:p>
          <a:p>
            <a:pPr marL="182563" indent="-95250" defTabSz="584292" latinLnBrk="0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실제 불량률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𝑌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가 작을 때</a:t>
            </a:r>
            <a:r>
              <a:rPr lang="en-US" altLang="ko-KR" sz="1400" dirty="0">
                <a:solidFill>
                  <a:schemeClr val="bg1"/>
                </a:solidFill>
              </a:rPr>
              <a:t>:  </a:t>
            </a:r>
            <a:r>
              <a:rPr lang="ko-KR" altLang="en-US" sz="1400" dirty="0" err="1">
                <a:solidFill>
                  <a:schemeClr val="bg1"/>
                </a:solidFill>
              </a:rPr>
              <a:t>예측값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𝑌 ̂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이 </a:t>
            </a:r>
            <a:r>
              <a:rPr lang="ko-KR" altLang="en-US" sz="1400" dirty="0" err="1">
                <a:solidFill>
                  <a:schemeClr val="bg1"/>
                </a:solidFill>
              </a:rPr>
              <a:t>실제값과</a:t>
            </a:r>
            <a:r>
              <a:rPr lang="ko-KR" altLang="en-US" sz="1400" dirty="0">
                <a:solidFill>
                  <a:schemeClr val="bg1"/>
                </a:solidFill>
              </a:rPr>
              <a:t> 차이가 크더라도 </a:t>
            </a:r>
            <a:r>
              <a:rPr lang="en-US" altLang="ko-KR" sz="1400" dirty="0">
                <a:solidFill>
                  <a:schemeClr val="bg1"/>
                </a:solidFill>
              </a:rPr>
              <a:t>WMAE</a:t>
            </a:r>
            <a:r>
              <a:rPr lang="ko-KR" altLang="en-US" sz="1400" dirty="0">
                <a:solidFill>
                  <a:schemeClr val="bg1"/>
                </a:solidFill>
              </a:rPr>
              <a:t>는 크게 늘어나지 않음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82563" indent="-95250" defTabSz="584292" latinLnBrk="0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실제 불량률이 클 때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</a:rPr>
              <a:t>예측값과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실제값의</a:t>
            </a:r>
            <a:r>
              <a:rPr lang="ko-KR" altLang="en-US" sz="1400" dirty="0">
                <a:solidFill>
                  <a:schemeClr val="bg1"/>
                </a:solidFill>
              </a:rPr>
              <a:t> 차이가 크다면 </a:t>
            </a:r>
            <a:r>
              <a:rPr lang="en-US" altLang="ko-KR" sz="1400" dirty="0">
                <a:solidFill>
                  <a:schemeClr val="bg1"/>
                </a:solidFill>
              </a:rPr>
              <a:t>WMAE</a:t>
            </a:r>
            <a:r>
              <a:rPr lang="ko-KR" altLang="en-US" sz="1400" dirty="0">
                <a:solidFill>
                  <a:schemeClr val="bg1"/>
                </a:solidFill>
              </a:rPr>
              <a:t>는 크게 늘어남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23">
            <a:extLst>
              <a:ext uri="{FF2B5EF4-FFF2-40B4-BE49-F238E27FC236}">
                <a16:creationId xmlns:a16="http://schemas.microsoft.com/office/drawing/2014/main" id="{1B41F8D5-94D9-4C02-981E-17F61357310A}"/>
              </a:ext>
            </a:extLst>
          </p:cNvPr>
          <p:cNvSpPr txBox="1"/>
          <p:nvPr/>
        </p:nvSpPr>
        <p:spPr>
          <a:xfrm>
            <a:off x="518870" y="473100"/>
            <a:ext cx="11148481" cy="480260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685766">
              <a:lnSpc>
                <a:spcPct val="110000"/>
              </a:lnSpc>
              <a:defRPr sz="2200" b="0" kern="0" spc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defTabSz="914332" latinLnBrk="0">
              <a:defRPr/>
            </a:pPr>
            <a:r>
              <a:rPr lang="ko-KR" altLang="en-US" sz="3100" dirty="0">
                <a:solidFill>
                  <a:prstClr val="white"/>
                </a:solidFill>
              </a:rPr>
              <a:t>데이터 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110F96-6741-4266-AA84-4963A05B101E}"/>
              </a:ext>
            </a:extLst>
          </p:cNvPr>
          <p:cNvGrpSpPr/>
          <p:nvPr/>
        </p:nvGrpSpPr>
        <p:grpSpPr>
          <a:xfrm>
            <a:off x="657084" y="1576799"/>
            <a:ext cx="10388660" cy="683174"/>
            <a:chOff x="657084" y="1719412"/>
            <a:chExt cx="10388660" cy="68317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1F20318-1BD6-4B90-9860-E571322D6003}"/>
                </a:ext>
              </a:extLst>
            </p:cNvPr>
            <p:cNvSpPr/>
            <p:nvPr/>
          </p:nvSpPr>
          <p:spPr>
            <a:xfrm>
              <a:off x="997962" y="1719412"/>
              <a:ext cx="10047782" cy="36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lvl="0">
                <a:defRPr/>
              </a:pPr>
              <a:r>
                <a:rPr lang="en-US" altLang="ko-KR" sz="2000" spc="-3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anose="020B0502040204020203" pitchFamily="34" charset="0"/>
                </a:rPr>
                <a:t>85</a:t>
              </a:r>
              <a:r>
                <a:rPr lang="ko-KR" altLang="en-US" sz="2000" spc="-3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anose="020B0502040204020203" pitchFamily="34" charset="0"/>
                </a:rPr>
                <a:t>개의 센서들은 공정 순서와 관련이 없이 독립적인 센서들이고</a:t>
              </a:r>
              <a:r>
                <a:rPr lang="en-US" altLang="ko-KR" sz="2000" spc="-3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anose="020B0502040204020203" pitchFamily="34" charset="0"/>
                </a:rPr>
                <a:t>, time sequence</a:t>
              </a:r>
              <a:r>
                <a:rPr lang="ko-KR" altLang="en-US" sz="2000" spc="-3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anose="020B0502040204020203" pitchFamily="34" charset="0"/>
                </a:rPr>
                <a:t>가 변수로 사용 가능한 시간순서 맞나요</a:t>
              </a:r>
              <a:r>
                <a:rPr lang="en-US" altLang="ko-KR" sz="2000" spc="-3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anose="020B0502040204020203" pitchFamily="34" charset="0"/>
                </a:rPr>
                <a:t>? 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184AF04-BDFD-4D17-8153-75D51730130C}"/>
                </a:ext>
              </a:extLst>
            </p:cNvPr>
            <p:cNvSpPr/>
            <p:nvPr/>
          </p:nvSpPr>
          <p:spPr>
            <a:xfrm>
              <a:off x="657084" y="1777229"/>
              <a:ext cx="237449" cy="237449"/>
            </a:xfrm>
            <a:prstGeom prst="ellipse">
              <a:avLst/>
            </a:prstGeom>
            <a:solidFill>
              <a:srgbClr val="00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D122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 Semibold" panose="020B0702040204020203" pitchFamily="34" charset="0"/>
                </a:rPr>
                <a:t>1</a:t>
              </a:r>
              <a:endParaRPr lang="ko-KR" altLang="en-US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D12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7D08BA-D44F-41B8-BC13-3B6F3D87D30B}"/>
                </a:ext>
              </a:extLst>
            </p:cNvPr>
            <p:cNvCxnSpPr/>
            <p:nvPr/>
          </p:nvCxnSpPr>
          <p:spPr>
            <a:xfrm>
              <a:off x="660107" y="2402586"/>
              <a:ext cx="7694621" cy="0"/>
            </a:xfrm>
            <a:prstGeom prst="line">
              <a:avLst/>
            </a:prstGeom>
            <a:ln w="9525" cap="rnd">
              <a:gradFill flip="none" rotWithShape="1">
                <a:gsLst>
                  <a:gs pos="70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75763C-CB60-4D9B-955D-9ACB76404382}"/>
              </a:ext>
            </a:extLst>
          </p:cNvPr>
          <p:cNvGrpSpPr/>
          <p:nvPr/>
        </p:nvGrpSpPr>
        <p:grpSpPr>
          <a:xfrm>
            <a:off x="657084" y="3818253"/>
            <a:ext cx="10802277" cy="695471"/>
            <a:chOff x="657084" y="3545203"/>
            <a:chExt cx="10802277" cy="69547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4C01EAE-EAF9-4633-BE78-256082B5621E}"/>
                </a:ext>
              </a:extLst>
            </p:cNvPr>
            <p:cNvSpPr/>
            <p:nvPr/>
          </p:nvSpPr>
          <p:spPr>
            <a:xfrm>
              <a:off x="997962" y="3545203"/>
              <a:ext cx="10461399" cy="36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lvl="0">
                <a:defRPr/>
              </a:pP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데이터에서 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 </a:t>
              </a: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변수 중 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300</a:t>
              </a: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instance</a:t>
              </a: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NA</a:t>
              </a: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값입니다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b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혹시 단순히 측정이 안된 것인지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아니면 공정 순서상 불량률을 낼 수 없었던 것인가요</a:t>
              </a:r>
              <a:r>
                <a:rPr lang="en-US" altLang="ko-KR" sz="2000" spc="-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2000" spc="-3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3FD897-2C83-4417-9EBE-DF58A042AA0D}"/>
                </a:ext>
              </a:extLst>
            </p:cNvPr>
            <p:cNvSpPr/>
            <p:nvPr/>
          </p:nvSpPr>
          <p:spPr>
            <a:xfrm>
              <a:off x="657084" y="3603020"/>
              <a:ext cx="237449" cy="237449"/>
            </a:xfrm>
            <a:prstGeom prst="ellipse">
              <a:avLst/>
            </a:prstGeom>
            <a:solidFill>
              <a:srgbClr val="00FFF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D122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 Semibold" panose="020B0702040204020203" pitchFamily="34" charset="0"/>
                </a:rPr>
                <a:t>2</a:t>
              </a:r>
              <a:endParaRPr lang="ko-KR" altLang="en-US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D12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D78F696-0654-41E1-B4E0-5D433474A22D}"/>
                </a:ext>
              </a:extLst>
            </p:cNvPr>
            <p:cNvCxnSpPr/>
            <p:nvPr/>
          </p:nvCxnSpPr>
          <p:spPr>
            <a:xfrm>
              <a:off x="660107" y="4240674"/>
              <a:ext cx="7694621" cy="0"/>
            </a:xfrm>
            <a:prstGeom prst="line">
              <a:avLst/>
            </a:prstGeom>
            <a:ln w="9525" cap="rnd">
              <a:gradFill flip="none" rotWithShape="1">
                <a:gsLst>
                  <a:gs pos="70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1621CBD-2C3F-489A-A31F-0A09A0D597F3}"/>
              </a:ext>
            </a:extLst>
          </p:cNvPr>
          <p:cNvSpPr txBox="1"/>
          <p:nvPr/>
        </p:nvSpPr>
        <p:spPr>
          <a:xfrm>
            <a:off x="980542" y="2431406"/>
            <a:ext cx="10225135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센서간의 순서는 없습니다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row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86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 변수는 동일 시간대에 측정된 결과입니다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Time_sequence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는 사용 가능한 시간순서가 맞습니다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9E6D31-74D3-4660-A644-CA6426268351}"/>
              </a:ext>
            </a:extLst>
          </p:cNvPr>
          <p:cNvSpPr txBox="1"/>
          <p:nvPr/>
        </p:nvSpPr>
        <p:spPr>
          <a:xfrm>
            <a:off x="997961" y="4572066"/>
            <a:ext cx="10461399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300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instance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는 전체 데이터 중에서 임의로 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screening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한 값이고 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해당 값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(Nan 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처리된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예측하는 분석문제 입니다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38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5" y="474873"/>
            <a:ext cx="7422160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Class Imbalance Problem in Reality</a:t>
            </a:r>
            <a:endParaRPr kumimoji="1" lang="ko-KR" altLang="en-US" sz="3733" b="1" spc="-133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 flipH="1">
            <a:off x="623393" y="1748814"/>
            <a:ext cx="3394788" cy="476612"/>
          </a:xfrm>
          <a:prstGeom prst="roundRect">
            <a:avLst>
              <a:gd name="adj" fmla="val 50000"/>
            </a:avLst>
          </a:prstGeom>
          <a:solidFill>
            <a:srgbClr val="112CB0"/>
          </a:solidFill>
          <a:ln>
            <a:noFill/>
          </a:ln>
          <a:effectLst/>
        </p:spPr>
        <p:txBody>
          <a:bodyPr lIns="48000" tIns="0" rIns="48000" bIns="0" rtlCol="0" anchor="ctr"/>
          <a:lstStyle/>
          <a:p>
            <a:pPr algn="ctr"/>
            <a:r>
              <a:rPr lang="en-US" altLang="ko-KR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Class Imbalance </a:t>
            </a:r>
            <a:r>
              <a:rPr lang="ko-KR" altLang="en-US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문제 多 </a:t>
            </a:r>
            <a:endParaRPr lang="en-US" altLang="ko-KR" sz="2267" b="1" spc="-5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 flipH="1">
            <a:off x="945597" y="2510017"/>
            <a:ext cx="3656769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fontAlgn="base" latinLnBrk="0" hangingPunct="1">
              <a:spcBef>
                <a:spcPts val="533"/>
              </a:spcBef>
              <a:buClr>
                <a:srgbClr val="4D4D4D"/>
              </a:buClr>
            </a:pPr>
            <a:r>
              <a:rPr lang="ko-KR" altLang="en-US" sz="1867" b="1" spc="-27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금융거래 이상탐지</a:t>
            </a:r>
          </a:p>
        </p:txBody>
      </p:sp>
      <p:sp>
        <p:nvSpPr>
          <p:cNvPr id="55" name="Freeform 33"/>
          <p:cNvSpPr>
            <a:spLocks noEditPoints="1"/>
          </p:cNvSpPr>
          <p:nvPr/>
        </p:nvSpPr>
        <p:spPr bwMode="auto">
          <a:xfrm>
            <a:off x="725881" y="2557557"/>
            <a:ext cx="151584" cy="151640"/>
          </a:xfrm>
          <a:custGeom>
            <a:avLst/>
            <a:gdLst>
              <a:gd name="T0" fmla="*/ 220 w 440"/>
              <a:gd name="T1" fmla="*/ 0 h 441"/>
              <a:gd name="T2" fmla="*/ 0 w 440"/>
              <a:gd name="T3" fmla="*/ 220 h 441"/>
              <a:gd name="T4" fmla="*/ 220 w 440"/>
              <a:gd name="T5" fmla="*/ 441 h 441"/>
              <a:gd name="T6" fmla="*/ 440 w 440"/>
              <a:gd name="T7" fmla="*/ 220 h 441"/>
              <a:gd name="T8" fmla="*/ 220 w 440"/>
              <a:gd name="T9" fmla="*/ 0 h 441"/>
              <a:gd name="T10" fmla="*/ 200 w 440"/>
              <a:gd name="T11" fmla="*/ 330 h 441"/>
              <a:gd name="T12" fmla="*/ 93 w 440"/>
              <a:gd name="T13" fmla="*/ 222 h 441"/>
              <a:gd name="T14" fmla="*/ 120 w 440"/>
              <a:gd name="T15" fmla="*/ 200 h 441"/>
              <a:gd name="T16" fmla="*/ 182 w 440"/>
              <a:gd name="T17" fmla="*/ 248 h 441"/>
              <a:gd name="T18" fmla="*/ 341 w 440"/>
              <a:gd name="T19" fmla="*/ 111 h 441"/>
              <a:gd name="T20" fmla="*/ 347 w 440"/>
              <a:gd name="T21" fmla="*/ 126 h 441"/>
              <a:gd name="T22" fmla="*/ 200 w 440"/>
              <a:gd name="T23" fmla="*/ 33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0" h="441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0" y="342"/>
                  <a:pt x="98" y="441"/>
                  <a:pt x="220" y="441"/>
                </a:cubicBezTo>
                <a:cubicBezTo>
                  <a:pt x="342" y="441"/>
                  <a:pt x="440" y="342"/>
                  <a:pt x="440" y="220"/>
                </a:cubicBezTo>
                <a:cubicBezTo>
                  <a:pt x="440" y="99"/>
                  <a:pt x="342" y="0"/>
                  <a:pt x="220" y="0"/>
                </a:cubicBezTo>
                <a:close/>
                <a:moveTo>
                  <a:pt x="200" y="330"/>
                </a:moveTo>
                <a:cubicBezTo>
                  <a:pt x="93" y="222"/>
                  <a:pt x="93" y="222"/>
                  <a:pt x="93" y="222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82" y="248"/>
                  <a:pt x="182" y="248"/>
                  <a:pt x="182" y="248"/>
                </a:cubicBezTo>
                <a:cubicBezTo>
                  <a:pt x="207" y="218"/>
                  <a:pt x="263" y="158"/>
                  <a:pt x="341" y="111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276" y="191"/>
                  <a:pt x="218" y="283"/>
                  <a:pt x="200" y="3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Scientist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는 클래스 개수가 불균등한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데이터에 자주 직면하게 됨</a:t>
            </a:r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 flipH="1">
            <a:off x="945597" y="3361142"/>
            <a:ext cx="3656769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fontAlgn="base" latinLnBrk="0" hangingPunct="1">
              <a:spcBef>
                <a:spcPts val="533"/>
              </a:spcBef>
              <a:buClr>
                <a:srgbClr val="4D4D4D"/>
              </a:buClr>
            </a:pPr>
            <a:r>
              <a:rPr lang="ko-KR" altLang="en-US" sz="1867" b="1" spc="-27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의료 진단</a:t>
            </a:r>
          </a:p>
        </p:txBody>
      </p:sp>
      <p:sp>
        <p:nvSpPr>
          <p:cNvPr id="31" name="Freeform 33"/>
          <p:cNvSpPr>
            <a:spLocks noEditPoints="1"/>
          </p:cNvSpPr>
          <p:nvPr/>
        </p:nvSpPr>
        <p:spPr bwMode="auto">
          <a:xfrm>
            <a:off x="725881" y="3408683"/>
            <a:ext cx="151584" cy="151640"/>
          </a:xfrm>
          <a:custGeom>
            <a:avLst/>
            <a:gdLst>
              <a:gd name="T0" fmla="*/ 220 w 440"/>
              <a:gd name="T1" fmla="*/ 0 h 441"/>
              <a:gd name="T2" fmla="*/ 0 w 440"/>
              <a:gd name="T3" fmla="*/ 220 h 441"/>
              <a:gd name="T4" fmla="*/ 220 w 440"/>
              <a:gd name="T5" fmla="*/ 441 h 441"/>
              <a:gd name="T6" fmla="*/ 440 w 440"/>
              <a:gd name="T7" fmla="*/ 220 h 441"/>
              <a:gd name="T8" fmla="*/ 220 w 440"/>
              <a:gd name="T9" fmla="*/ 0 h 441"/>
              <a:gd name="T10" fmla="*/ 200 w 440"/>
              <a:gd name="T11" fmla="*/ 330 h 441"/>
              <a:gd name="T12" fmla="*/ 93 w 440"/>
              <a:gd name="T13" fmla="*/ 222 h 441"/>
              <a:gd name="T14" fmla="*/ 120 w 440"/>
              <a:gd name="T15" fmla="*/ 200 h 441"/>
              <a:gd name="T16" fmla="*/ 182 w 440"/>
              <a:gd name="T17" fmla="*/ 248 h 441"/>
              <a:gd name="T18" fmla="*/ 341 w 440"/>
              <a:gd name="T19" fmla="*/ 111 h 441"/>
              <a:gd name="T20" fmla="*/ 347 w 440"/>
              <a:gd name="T21" fmla="*/ 126 h 441"/>
              <a:gd name="T22" fmla="*/ 200 w 440"/>
              <a:gd name="T23" fmla="*/ 33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0" h="441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0" y="342"/>
                  <a:pt x="98" y="441"/>
                  <a:pt x="220" y="441"/>
                </a:cubicBezTo>
                <a:cubicBezTo>
                  <a:pt x="342" y="441"/>
                  <a:pt x="440" y="342"/>
                  <a:pt x="440" y="220"/>
                </a:cubicBezTo>
                <a:cubicBezTo>
                  <a:pt x="440" y="99"/>
                  <a:pt x="342" y="0"/>
                  <a:pt x="220" y="0"/>
                </a:cubicBezTo>
                <a:close/>
                <a:moveTo>
                  <a:pt x="200" y="330"/>
                </a:moveTo>
                <a:cubicBezTo>
                  <a:pt x="93" y="222"/>
                  <a:pt x="93" y="222"/>
                  <a:pt x="93" y="222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82" y="248"/>
                  <a:pt x="182" y="248"/>
                  <a:pt x="182" y="248"/>
                </a:cubicBezTo>
                <a:cubicBezTo>
                  <a:pt x="207" y="218"/>
                  <a:pt x="263" y="158"/>
                  <a:pt x="341" y="111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276" y="191"/>
                  <a:pt x="218" y="283"/>
                  <a:pt x="200" y="3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 flipH="1">
            <a:off x="945597" y="3773629"/>
            <a:ext cx="3656769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fontAlgn="base" latinLnBrk="0" hangingPunct="1">
              <a:spcBef>
                <a:spcPts val="533"/>
              </a:spcBef>
              <a:buClr>
                <a:srgbClr val="4D4D4D"/>
              </a:buClr>
            </a:pPr>
            <a:r>
              <a:rPr lang="ko-KR" altLang="en-US" sz="1867" b="1" spc="-27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공정 이상 감지</a:t>
            </a:r>
          </a:p>
        </p:txBody>
      </p:sp>
      <p:sp>
        <p:nvSpPr>
          <p:cNvPr id="40" name="Freeform 33"/>
          <p:cNvSpPr>
            <a:spLocks noEditPoints="1"/>
          </p:cNvSpPr>
          <p:nvPr/>
        </p:nvSpPr>
        <p:spPr bwMode="auto">
          <a:xfrm>
            <a:off x="725881" y="3821169"/>
            <a:ext cx="151584" cy="151640"/>
          </a:xfrm>
          <a:custGeom>
            <a:avLst/>
            <a:gdLst>
              <a:gd name="T0" fmla="*/ 220 w 440"/>
              <a:gd name="T1" fmla="*/ 0 h 441"/>
              <a:gd name="T2" fmla="*/ 0 w 440"/>
              <a:gd name="T3" fmla="*/ 220 h 441"/>
              <a:gd name="T4" fmla="*/ 220 w 440"/>
              <a:gd name="T5" fmla="*/ 441 h 441"/>
              <a:gd name="T6" fmla="*/ 440 w 440"/>
              <a:gd name="T7" fmla="*/ 220 h 441"/>
              <a:gd name="T8" fmla="*/ 220 w 440"/>
              <a:gd name="T9" fmla="*/ 0 h 441"/>
              <a:gd name="T10" fmla="*/ 200 w 440"/>
              <a:gd name="T11" fmla="*/ 330 h 441"/>
              <a:gd name="T12" fmla="*/ 93 w 440"/>
              <a:gd name="T13" fmla="*/ 222 h 441"/>
              <a:gd name="T14" fmla="*/ 120 w 440"/>
              <a:gd name="T15" fmla="*/ 200 h 441"/>
              <a:gd name="T16" fmla="*/ 182 w 440"/>
              <a:gd name="T17" fmla="*/ 248 h 441"/>
              <a:gd name="T18" fmla="*/ 341 w 440"/>
              <a:gd name="T19" fmla="*/ 111 h 441"/>
              <a:gd name="T20" fmla="*/ 347 w 440"/>
              <a:gd name="T21" fmla="*/ 126 h 441"/>
              <a:gd name="T22" fmla="*/ 200 w 440"/>
              <a:gd name="T23" fmla="*/ 33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0" h="441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0" y="342"/>
                  <a:pt x="98" y="441"/>
                  <a:pt x="220" y="441"/>
                </a:cubicBezTo>
                <a:cubicBezTo>
                  <a:pt x="342" y="441"/>
                  <a:pt x="440" y="342"/>
                  <a:pt x="440" y="220"/>
                </a:cubicBezTo>
                <a:cubicBezTo>
                  <a:pt x="440" y="99"/>
                  <a:pt x="342" y="0"/>
                  <a:pt x="220" y="0"/>
                </a:cubicBezTo>
                <a:close/>
                <a:moveTo>
                  <a:pt x="200" y="330"/>
                </a:moveTo>
                <a:cubicBezTo>
                  <a:pt x="93" y="222"/>
                  <a:pt x="93" y="222"/>
                  <a:pt x="93" y="222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82" y="248"/>
                  <a:pt x="182" y="248"/>
                  <a:pt x="182" y="248"/>
                </a:cubicBezTo>
                <a:cubicBezTo>
                  <a:pt x="207" y="218"/>
                  <a:pt x="263" y="158"/>
                  <a:pt x="341" y="111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276" y="191"/>
                  <a:pt x="218" y="283"/>
                  <a:pt x="200" y="3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25"/>
          <p:cNvSpPr>
            <a:spLocks noChangeArrowheads="1"/>
          </p:cNvSpPr>
          <p:nvPr/>
        </p:nvSpPr>
        <p:spPr bwMode="auto">
          <a:xfrm flipH="1">
            <a:off x="945597" y="2931170"/>
            <a:ext cx="3656769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fontAlgn="base" latinLnBrk="0" hangingPunct="1">
              <a:spcBef>
                <a:spcPts val="533"/>
              </a:spcBef>
              <a:buClr>
                <a:srgbClr val="4D4D4D"/>
              </a:buClr>
            </a:pPr>
            <a:r>
              <a:rPr lang="ko-KR" altLang="en-US" sz="1867" b="1" spc="-27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얼굴 인식</a:t>
            </a:r>
          </a:p>
        </p:txBody>
      </p:sp>
      <p:sp>
        <p:nvSpPr>
          <p:cNvPr id="46" name="Freeform 33"/>
          <p:cNvSpPr>
            <a:spLocks noEditPoints="1"/>
          </p:cNvSpPr>
          <p:nvPr/>
        </p:nvSpPr>
        <p:spPr bwMode="auto">
          <a:xfrm>
            <a:off x="725881" y="2978711"/>
            <a:ext cx="151584" cy="151640"/>
          </a:xfrm>
          <a:custGeom>
            <a:avLst/>
            <a:gdLst>
              <a:gd name="T0" fmla="*/ 220 w 440"/>
              <a:gd name="T1" fmla="*/ 0 h 441"/>
              <a:gd name="T2" fmla="*/ 0 w 440"/>
              <a:gd name="T3" fmla="*/ 220 h 441"/>
              <a:gd name="T4" fmla="*/ 220 w 440"/>
              <a:gd name="T5" fmla="*/ 441 h 441"/>
              <a:gd name="T6" fmla="*/ 440 w 440"/>
              <a:gd name="T7" fmla="*/ 220 h 441"/>
              <a:gd name="T8" fmla="*/ 220 w 440"/>
              <a:gd name="T9" fmla="*/ 0 h 441"/>
              <a:gd name="T10" fmla="*/ 200 w 440"/>
              <a:gd name="T11" fmla="*/ 330 h 441"/>
              <a:gd name="T12" fmla="*/ 93 w 440"/>
              <a:gd name="T13" fmla="*/ 222 h 441"/>
              <a:gd name="T14" fmla="*/ 120 w 440"/>
              <a:gd name="T15" fmla="*/ 200 h 441"/>
              <a:gd name="T16" fmla="*/ 182 w 440"/>
              <a:gd name="T17" fmla="*/ 248 h 441"/>
              <a:gd name="T18" fmla="*/ 341 w 440"/>
              <a:gd name="T19" fmla="*/ 111 h 441"/>
              <a:gd name="T20" fmla="*/ 347 w 440"/>
              <a:gd name="T21" fmla="*/ 126 h 441"/>
              <a:gd name="T22" fmla="*/ 200 w 440"/>
              <a:gd name="T23" fmla="*/ 33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0" h="441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0" y="342"/>
                  <a:pt x="98" y="441"/>
                  <a:pt x="220" y="441"/>
                </a:cubicBezTo>
                <a:cubicBezTo>
                  <a:pt x="342" y="441"/>
                  <a:pt x="440" y="342"/>
                  <a:pt x="440" y="220"/>
                </a:cubicBezTo>
                <a:cubicBezTo>
                  <a:pt x="440" y="99"/>
                  <a:pt x="342" y="0"/>
                  <a:pt x="220" y="0"/>
                </a:cubicBezTo>
                <a:close/>
                <a:moveTo>
                  <a:pt x="200" y="330"/>
                </a:moveTo>
                <a:cubicBezTo>
                  <a:pt x="93" y="222"/>
                  <a:pt x="93" y="222"/>
                  <a:pt x="93" y="222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82" y="248"/>
                  <a:pt x="182" y="248"/>
                  <a:pt x="182" y="248"/>
                </a:cubicBezTo>
                <a:cubicBezTo>
                  <a:pt x="207" y="218"/>
                  <a:pt x="263" y="158"/>
                  <a:pt x="341" y="111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276" y="191"/>
                  <a:pt x="218" y="283"/>
                  <a:pt x="200" y="3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 flipH="1">
            <a:off x="4852776" y="1708142"/>
            <a:ext cx="3532800" cy="476612"/>
          </a:xfrm>
          <a:prstGeom prst="roundRect">
            <a:avLst>
              <a:gd name="adj" fmla="val 50000"/>
            </a:avLst>
          </a:prstGeom>
          <a:solidFill>
            <a:srgbClr val="112CB0"/>
          </a:solidFill>
          <a:ln>
            <a:noFill/>
          </a:ln>
          <a:effectLst/>
        </p:spPr>
        <p:txBody>
          <a:bodyPr lIns="48000" tIns="0" rIns="48000" bIns="0" rtlCol="0" anchor="ctr"/>
          <a:lstStyle/>
          <a:p>
            <a:pPr algn="ctr"/>
            <a:r>
              <a:rPr lang="en-US" altLang="ko-KR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지도학습 이슈</a:t>
            </a:r>
            <a:endParaRPr lang="en-US" altLang="ko-KR" sz="2267" b="1" spc="-5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864972" y="2298060"/>
            <a:ext cx="3360373" cy="287323"/>
            <a:chOff x="530516" y="1867513"/>
            <a:chExt cx="2520279" cy="215492"/>
          </a:xfrm>
        </p:grpSpPr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 flipH="1">
              <a:off x="695303" y="1867513"/>
              <a:ext cx="2355492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Machine Learning </a:t>
              </a:r>
              <a:r>
                <a:rPr lang="ko-KR" altLang="en-US" sz="1867" b="1" spc="-133" baseline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오분류</a:t>
              </a:r>
              <a:r>
                <a:rPr lang="ko-KR" altLang="en-US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발생</a:t>
              </a: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530516" y="1903169"/>
              <a:ext cx="113688" cy="11373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Rectangle 25"/>
          <p:cNvSpPr>
            <a:spLocks noChangeArrowheads="1"/>
          </p:cNvSpPr>
          <p:nvPr/>
        </p:nvSpPr>
        <p:spPr bwMode="auto">
          <a:xfrm flipH="1">
            <a:off x="4940763" y="2701019"/>
            <a:ext cx="3284581" cy="189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lang="ko-KR" altLang="en-US" sz="1467" dirty="0">
                <a:solidFill>
                  <a:prstClr val="black"/>
                </a:solidFill>
              </a:rPr>
              <a:t>분류기 </a:t>
            </a:r>
            <a:r>
              <a:rPr lang="en-US" altLang="ko-KR" sz="1467" dirty="0">
                <a:solidFill>
                  <a:prstClr val="black"/>
                </a:solidFill>
              </a:rPr>
              <a:t>Majority </a:t>
            </a:r>
            <a:r>
              <a:rPr lang="ko-KR" altLang="en-US" sz="1467" dirty="0">
                <a:solidFill>
                  <a:prstClr val="black"/>
                </a:solidFill>
              </a:rPr>
              <a:t>클래스 편향성</a:t>
            </a:r>
            <a:r>
              <a:rPr lang="en-US" altLang="ko-KR" sz="1467" dirty="0">
                <a:solidFill>
                  <a:prstClr val="black"/>
                </a:solidFill>
              </a:rPr>
              <a:t>: </a:t>
            </a:r>
          </a:p>
          <a:p>
            <a:pPr defTabSz="592652" fontAlgn="base" latinLnBrk="0">
              <a:lnSpc>
                <a:spcPct val="110000"/>
              </a:lnSpc>
              <a:spcAft>
                <a:spcPts val="267"/>
              </a:spcAft>
              <a:tabLst>
                <a:tab pos="7530912" algn="l"/>
              </a:tabLst>
            </a:pPr>
            <a:r>
              <a:rPr lang="ko-KR" altLang="en-US" sz="1467" dirty="0">
                <a:solidFill>
                  <a:prstClr val="black"/>
                </a:solidFill>
              </a:rPr>
              <a:t>  데이터 분포를 고려하지 않고 </a:t>
            </a:r>
            <a:endParaRPr lang="en-US" altLang="ko-KR" sz="1467" dirty="0">
              <a:solidFill>
                <a:prstClr val="black"/>
              </a:solidFill>
            </a:endParaRPr>
          </a:p>
          <a:p>
            <a:pPr defTabSz="592652" fontAlgn="base" latinLnBrk="0">
              <a:lnSpc>
                <a:spcPct val="110000"/>
              </a:lnSpc>
              <a:spcAft>
                <a:spcPts val="267"/>
              </a:spcAft>
              <a:tabLst>
                <a:tab pos="7530912" algn="l"/>
              </a:tabLst>
            </a:pPr>
            <a:r>
              <a:rPr lang="en-US" altLang="ko-KR" sz="1467" dirty="0">
                <a:solidFill>
                  <a:prstClr val="black"/>
                </a:solidFill>
              </a:rPr>
              <a:t>  </a:t>
            </a:r>
            <a:r>
              <a:rPr lang="ko-KR" altLang="en-US" sz="1467" dirty="0">
                <a:solidFill>
                  <a:prstClr val="black"/>
                </a:solidFill>
              </a:rPr>
              <a:t>손실함수</a:t>
            </a:r>
            <a:r>
              <a:rPr lang="en-US" altLang="ko-KR" sz="1467" dirty="0">
                <a:solidFill>
                  <a:prstClr val="black"/>
                </a:solidFill>
              </a:rPr>
              <a:t>(e.g., </a:t>
            </a:r>
            <a:r>
              <a:rPr lang="ko-KR" altLang="en-US" sz="1467" dirty="0" err="1">
                <a:solidFill>
                  <a:prstClr val="black"/>
                </a:solidFill>
              </a:rPr>
              <a:t>오분류율</a:t>
            </a:r>
            <a:r>
              <a:rPr lang="en-US" altLang="ko-KR" sz="1467" dirty="0">
                <a:solidFill>
                  <a:prstClr val="black"/>
                </a:solidFill>
              </a:rPr>
              <a:t>) </a:t>
            </a:r>
            <a:r>
              <a:rPr lang="ko-KR" altLang="en-US" sz="1467" dirty="0">
                <a:solidFill>
                  <a:prstClr val="black"/>
                </a:solidFill>
              </a:rPr>
              <a:t>최적화에만    </a:t>
            </a:r>
            <a:endParaRPr lang="en-US" altLang="ko-KR" sz="1467" dirty="0">
              <a:solidFill>
                <a:prstClr val="black"/>
              </a:solidFill>
            </a:endParaRPr>
          </a:p>
          <a:p>
            <a:pPr defTabSz="592652" fontAlgn="base" latinLnBrk="0">
              <a:lnSpc>
                <a:spcPct val="110000"/>
              </a:lnSpc>
              <a:spcAft>
                <a:spcPts val="267"/>
              </a:spcAft>
              <a:tabLst>
                <a:tab pos="7530912" algn="l"/>
              </a:tabLst>
            </a:pPr>
            <a:r>
              <a:rPr lang="en-US" altLang="ko-KR" sz="1467" dirty="0">
                <a:solidFill>
                  <a:prstClr val="black"/>
                </a:solidFill>
              </a:rPr>
              <a:t>  </a:t>
            </a:r>
            <a:r>
              <a:rPr lang="ko-KR" altLang="en-US" sz="1467" dirty="0">
                <a:solidFill>
                  <a:prstClr val="black"/>
                </a:solidFill>
              </a:rPr>
              <a:t>치중</a:t>
            </a:r>
            <a:endParaRPr lang="en-US" altLang="ko-KR" sz="1467" dirty="0">
              <a:solidFill>
                <a:prstClr val="black"/>
              </a:solidFill>
            </a:endParaRPr>
          </a:p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lang="ko-KR" altLang="en-US" sz="1467" dirty="0">
                <a:solidFill>
                  <a:prstClr val="black"/>
                </a:solidFill>
              </a:rPr>
              <a:t>분류기 </a:t>
            </a:r>
            <a:r>
              <a:rPr lang="en-US" altLang="ko-KR" sz="1467" dirty="0">
                <a:solidFill>
                  <a:prstClr val="black"/>
                </a:solidFill>
              </a:rPr>
              <a:t>Minority (but “important”) </a:t>
            </a:r>
            <a:r>
              <a:rPr lang="ko-KR" altLang="en-US" sz="1467" dirty="0">
                <a:solidFill>
                  <a:prstClr val="black"/>
                </a:solidFill>
              </a:rPr>
              <a:t>클래스 학습 한계</a:t>
            </a:r>
            <a:r>
              <a:rPr lang="en-US" altLang="ko-KR" sz="1467" dirty="0">
                <a:solidFill>
                  <a:prstClr val="black"/>
                </a:solidFill>
              </a:rPr>
              <a:t>: Minority </a:t>
            </a:r>
            <a:r>
              <a:rPr lang="ko-KR" altLang="en-US" sz="1467" dirty="0">
                <a:solidFill>
                  <a:prstClr val="black"/>
                </a:solidFill>
              </a:rPr>
              <a:t>클래스를 </a:t>
            </a:r>
            <a:r>
              <a:rPr lang="en-US" altLang="ko-KR" sz="1467" dirty="0">
                <a:solidFill>
                  <a:prstClr val="black"/>
                </a:solidFill>
              </a:rPr>
              <a:t>outlier</a:t>
            </a:r>
            <a:r>
              <a:rPr lang="ko-KR" altLang="en-US" sz="1467" dirty="0">
                <a:solidFill>
                  <a:prstClr val="black"/>
                </a:solidFill>
              </a:rPr>
              <a:t>로 판단해버리기도 함</a:t>
            </a:r>
            <a:endParaRPr lang="en-US" altLang="ko-KR" sz="1467" dirty="0">
              <a:solidFill>
                <a:prstClr val="black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52776" y="4745024"/>
            <a:ext cx="3416694" cy="1493071"/>
            <a:chOff x="4852776" y="4430241"/>
            <a:chExt cx="3416694" cy="1493071"/>
          </a:xfrm>
        </p:grpSpPr>
        <p:grpSp>
          <p:nvGrpSpPr>
            <p:cNvPr id="23" name="그룹 22"/>
            <p:cNvGrpSpPr/>
            <p:nvPr/>
          </p:nvGrpSpPr>
          <p:grpSpPr>
            <a:xfrm>
              <a:off x="4852776" y="4430241"/>
              <a:ext cx="3360373" cy="287323"/>
              <a:chOff x="530516" y="1867513"/>
              <a:chExt cx="2520279" cy="215492"/>
            </a:xfrm>
          </p:grpSpPr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 flipH="1">
                <a:off x="695303" y="1867513"/>
                <a:ext cx="2355492" cy="215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flatTx/>
              </a:bodyPr>
              <a:lstStyle>
                <a:lvl1pPr marL="139700" indent="-139700" defTabSz="444500" eaLnBrk="0" hangingPunct="0"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defTabSz="444500" eaLnBrk="0" hangingPunct="0"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defTabSz="444500" eaLnBrk="0" hangingPunct="0"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defTabSz="444500" eaLnBrk="0" hangingPunct="0"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defTabSz="444500" eaLnBrk="0" hangingPunct="0"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4445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4445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4445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4445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kumimoji="1" sz="2500" baseline="-25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indent="0" eaLnBrk="1" fontAlgn="base" latinLnBrk="0" hangingPunct="1">
                  <a:spcBef>
                    <a:spcPts val="533"/>
                  </a:spcBef>
                  <a:buClr>
                    <a:srgbClr val="4D4D4D"/>
                  </a:buClr>
                </a:pPr>
                <a:r>
                  <a:rPr lang="ko-KR" altLang="en-US" sz="1867" b="1" spc="-133" baseline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분류기 성능 평가 지표 한계</a:t>
                </a:r>
              </a:p>
            </p:txBody>
          </p:sp>
          <p:sp>
            <p:nvSpPr>
              <p:cNvPr id="25" name="Freeform 33"/>
              <p:cNvSpPr>
                <a:spLocks noEditPoints="1"/>
              </p:cNvSpPr>
              <p:nvPr/>
            </p:nvSpPr>
            <p:spPr bwMode="auto">
              <a:xfrm>
                <a:off x="530516" y="1903169"/>
                <a:ext cx="113688" cy="113730"/>
              </a:xfrm>
              <a:custGeom>
                <a:avLst/>
                <a:gdLst>
                  <a:gd name="T0" fmla="*/ 220 w 440"/>
                  <a:gd name="T1" fmla="*/ 0 h 441"/>
                  <a:gd name="T2" fmla="*/ 0 w 440"/>
                  <a:gd name="T3" fmla="*/ 220 h 441"/>
                  <a:gd name="T4" fmla="*/ 220 w 440"/>
                  <a:gd name="T5" fmla="*/ 441 h 441"/>
                  <a:gd name="T6" fmla="*/ 440 w 440"/>
                  <a:gd name="T7" fmla="*/ 220 h 441"/>
                  <a:gd name="T8" fmla="*/ 220 w 440"/>
                  <a:gd name="T9" fmla="*/ 0 h 441"/>
                  <a:gd name="T10" fmla="*/ 200 w 440"/>
                  <a:gd name="T11" fmla="*/ 330 h 441"/>
                  <a:gd name="T12" fmla="*/ 93 w 440"/>
                  <a:gd name="T13" fmla="*/ 222 h 441"/>
                  <a:gd name="T14" fmla="*/ 120 w 440"/>
                  <a:gd name="T15" fmla="*/ 200 h 441"/>
                  <a:gd name="T16" fmla="*/ 182 w 440"/>
                  <a:gd name="T17" fmla="*/ 248 h 441"/>
                  <a:gd name="T18" fmla="*/ 341 w 440"/>
                  <a:gd name="T19" fmla="*/ 111 h 441"/>
                  <a:gd name="T20" fmla="*/ 347 w 440"/>
                  <a:gd name="T21" fmla="*/ 126 h 441"/>
                  <a:gd name="T22" fmla="*/ 200 w 440"/>
                  <a:gd name="T23" fmla="*/ 33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0" h="441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cubicBezTo>
                      <a:pt x="0" y="342"/>
                      <a:pt x="98" y="441"/>
                      <a:pt x="220" y="441"/>
                    </a:cubicBezTo>
                    <a:cubicBezTo>
                      <a:pt x="342" y="441"/>
                      <a:pt x="440" y="342"/>
                      <a:pt x="440" y="220"/>
                    </a:cubicBezTo>
                    <a:cubicBezTo>
                      <a:pt x="440" y="99"/>
                      <a:pt x="342" y="0"/>
                      <a:pt x="220" y="0"/>
                    </a:cubicBezTo>
                    <a:close/>
                    <a:moveTo>
                      <a:pt x="200" y="330"/>
                    </a:moveTo>
                    <a:cubicBezTo>
                      <a:pt x="93" y="222"/>
                      <a:pt x="93" y="222"/>
                      <a:pt x="93" y="222"/>
                    </a:cubicBezTo>
                    <a:cubicBezTo>
                      <a:pt x="120" y="200"/>
                      <a:pt x="120" y="200"/>
                      <a:pt x="120" y="200"/>
                    </a:cubicBezTo>
                    <a:cubicBezTo>
                      <a:pt x="182" y="248"/>
                      <a:pt x="182" y="248"/>
                      <a:pt x="182" y="248"/>
                    </a:cubicBezTo>
                    <a:cubicBezTo>
                      <a:pt x="207" y="218"/>
                      <a:pt x="263" y="158"/>
                      <a:pt x="341" y="111"/>
                    </a:cubicBezTo>
                    <a:cubicBezTo>
                      <a:pt x="347" y="126"/>
                      <a:pt x="347" y="126"/>
                      <a:pt x="347" y="126"/>
                    </a:cubicBezTo>
                    <a:cubicBezTo>
                      <a:pt x="276" y="191"/>
                      <a:pt x="218" y="283"/>
                      <a:pt x="200" y="33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 flipH="1">
              <a:off x="4942395" y="4853019"/>
              <a:ext cx="3327075" cy="107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131227" indent="-131227" defTabSz="592652" fontAlgn="base" latinLnBrk="0">
                <a:lnSpc>
                  <a:spcPct val="110000"/>
                </a:lnSpc>
                <a:spcAft>
                  <a:spcPts val="267"/>
                </a:spcAft>
                <a:buFont typeface="Arial" panose="020B0604020202020204" pitchFamily="34" charset="0"/>
                <a:buChar char="•"/>
                <a:tabLst>
                  <a:tab pos="7530912" algn="l"/>
                </a:tabLst>
              </a:pPr>
              <a:r>
                <a:rPr kumimoji="1" lang="en-US" altLang="ko-KR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How to tell machine learning algorithm which is better solution?</a:t>
              </a:r>
            </a:p>
            <a:p>
              <a:pPr marL="131227" indent="-131227" defTabSz="592652" fontAlgn="base" latinLnBrk="0">
                <a:lnSpc>
                  <a:spcPct val="110000"/>
                </a:lnSpc>
                <a:spcAft>
                  <a:spcPts val="267"/>
                </a:spcAft>
                <a:buFont typeface="Arial" panose="020B0604020202020204" pitchFamily="34" charset="0"/>
                <a:buChar char="•"/>
                <a:tabLst>
                  <a:tab pos="7530912" algn="l"/>
                </a:tabLst>
              </a:pPr>
              <a:r>
                <a:rPr kumimoji="1" lang="en-US" altLang="ko-KR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Cost(minor </a:t>
              </a:r>
              <a:r>
                <a:rPr kumimoji="1" lang="ko-KR" altLang="en-US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클래스 </a:t>
              </a:r>
              <a:r>
                <a:rPr kumimoji="1" lang="ko-KR" altLang="en-US" sz="1467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오분류</a:t>
              </a:r>
              <a:r>
                <a:rPr kumimoji="1" lang="en-US" altLang="ko-KR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 &gt;&gt;&gt; </a:t>
              </a:r>
            </a:p>
            <a:p>
              <a:pPr defTabSz="592652" fontAlgn="base" latinLnBrk="0">
                <a:lnSpc>
                  <a:spcPct val="110000"/>
                </a:lnSpc>
                <a:spcAft>
                  <a:spcPts val="267"/>
                </a:spcAft>
                <a:tabLst>
                  <a:tab pos="7530912" algn="l"/>
                </a:tabLst>
              </a:pPr>
              <a:r>
                <a:rPr kumimoji="1" lang="en-US" altLang="ko-KR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                 Cost(major </a:t>
              </a:r>
              <a:r>
                <a:rPr kumimoji="1" lang="ko-KR" altLang="en-US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클래스 </a:t>
              </a:r>
              <a:r>
                <a:rPr kumimoji="1" lang="ko-KR" altLang="en-US" sz="1467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오분류</a:t>
              </a:r>
              <a:r>
                <a:rPr kumimoji="1" lang="en-US" altLang="ko-KR" sz="1467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6" y="4512179"/>
            <a:ext cx="1561316" cy="705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51" y="4152284"/>
            <a:ext cx="1585704" cy="113425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867898" y="2166608"/>
            <a:ext cx="2331014" cy="3928567"/>
            <a:chOff x="8845732" y="2333801"/>
            <a:chExt cx="2331014" cy="392856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682" y="2333801"/>
              <a:ext cx="2200637" cy="1487369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8845732" y="4284955"/>
              <a:ext cx="2331014" cy="1977413"/>
              <a:chOff x="7181550" y="1360470"/>
              <a:chExt cx="1748261" cy="1483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694659" y="2138755"/>
                <a:ext cx="795752" cy="704775"/>
                <a:chOff x="7369738" y="2119265"/>
                <a:chExt cx="795752" cy="704775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69738" y="2160961"/>
                  <a:ext cx="719546" cy="663079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9828" y="2119265"/>
                  <a:ext cx="255662" cy="253338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/>
              <p:cNvGrpSpPr/>
              <p:nvPr/>
            </p:nvGrpSpPr>
            <p:grpSpPr>
              <a:xfrm>
                <a:off x="7181550" y="1367599"/>
                <a:ext cx="766075" cy="660089"/>
                <a:chOff x="7277888" y="1347255"/>
                <a:chExt cx="766075" cy="660089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7446807" y="1556837"/>
                  <a:ext cx="463021" cy="450507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7277888" y="1347255"/>
                  <a:ext cx="766075" cy="253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rgbClr val="FF0000"/>
                      </a:solidFill>
                    </a:rPr>
                    <a:t>Model A</a:t>
                  </a:r>
                  <a:endParaRPr lang="ko-KR" alt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8173354" y="1360470"/>
                <a:ext cx="756457" cy="660089"/>
                <a:chOff x="8173354" y="1360470"/>
                <a:chExt cx="756457" cy="660089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8342273" y="1570052"/>
                  <a:ext cx="463021" cy="450507"/>
                </a:xfrm>
                <a:prstGeom prst="rect">
                  <a:avLst/>
                </a:prstGeom>
              </p:spPr>
            </p:pic>
            <p:sp>
              <p:nvSpPr>
                <p:cNvPr id="38" name="TextBox 37"/>
                <p:cNvSpPr txBox="1"/>
                <p:nvPr/>
              </p:nvSpPr>
              <p:spPr>
                <a:xfrm>
                  <a:off x="8173354" y="1360470"/>
                  <a:ext cx="756457" cy="253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rgbClr val="FF0000"/>
                      </a:solidFill>
                    </a:rPr>
                    <a:t>Model B</a:t>
                  </a:r>
                  <a:endParaRPr lang="ko-KR" alt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31766" y="3832747"/>
              <a:ext cx="546191" cy="45649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70149" y="3832746"/>
              <a:ext cx="449465" cy="431839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342" y="5382468"/>
            <a:ext cx="2117724" cy="1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29136" y="474873"/>
            <a:ext cx="5685852" cy="5744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kumimoji="1" lang="en-US" altLang="ko-KR" sz="3733" b="1" spc="-133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Data Quality Improvement</a:t>
            </a:r>
            <a:endParaRPr kumimoji="1" lang="ko-KR" altLang="en-US" sz="3733" b="1" spc="-133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 flipH="1">
            <a:off x="623393" y="1748814"/>
            <a:ext cx="3394788" cy="476612"/>
          </a:xfrm>
          <a:prstGeom prst="roundRect">
            <a:avLst>
              <a:gd name="adj" fmla="val 50000"/>
            </a:avLst>
          </a:prstGeom>
          <a:solidFill>
            <a:srgbClr val="112CB0"/>
          </a:solidFill>
          <a:ln>
            <a:noFill/>
          </a:ln>
          <a:effectLst/>
        </p:spPr>
        <p:txBody>
          <a:bodyPr lIns="48000" tIns="0" rIns="48000" bIns="0" rtlCol="0" anchor="ctr"/>
          <a:lstStyle/>
          <a:p>
            <a:pPr algn="ctr"/>
            <a:r>
              <a:rPr lang="en-US" altLang="ko-KR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Class Imbalance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83345" y="2387220"/>
            <a:ext cx="4485935" cy="919139"/>
            <a:chOff x="683345" y="2405969"/>
            <a:chExt cx="4485935" cy="919139"/>
          </a:xfrm>
        </p:grpSpPr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03061" y="2405969"/>
              <a:ext cx="3656769" cy="28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냉장고 소음 진단</a:t>
              </a:r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683345" y="2453509"/>
              <a:ext cx="151584" cy="15164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 flipH="1">
              <a:off x="705515" y="2744949"/>
              <a:ext cx="4463765" cy="58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131227" indent="-131227" defTabSz="592652" fontAlgn="base" latinLnBrk="0">
                <a:lnSpc>
                  <a:spcPct val="110000"/>
                </a:lnSpc>
                <a:spcAft>
                  <a:spcPts val="267"/>
                </a:spcAft>
                <a:buFont typeface="Arial" panose="020B0604020202020204" pitchFamily="34" charset="0"/>
                <a:buChar char="•"/>
                <a:tabLst>
                  <a:tab pos="7530912" algn="l"/>
                </a:tabLst>
              </a:pPr>
              <a:r>
                <a:rPr kumimoji="1" lang="ko-KR" altLang="en-US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진동 및 소음 데이터로 냉장고의</a:t>
              </a:r>
              <a:endParaRPr kumimoji="1"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defTabSz="592652" fontAlgn="base" latinLnBrk="0">
                <a:lnSpc>
                  <a:spcPct val="110000"/>
                </a:lnSpc>
                <a:spcAft>
                  <a:spcPts val="267"/>
                </a:spcAft>
                <a:tabLst>
                  <a:tab pos="7530912" algn="l"/>
                </a:tabLst>
              </a:pP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 </a:t>
              </a:r>
              <a:r>
                <a:rPr kumimoji="1" lang="ko-KR" altLang="en-US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정상</a:t>
              </a: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/ </a:t>
              </a:r>
              <a:r>
                <a:rPr kumimoji="1" lang="ko-KR" altLang="en-US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이상 판정 </a:t>
              </a: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(953 : 40)</a:t>
              </a:r>
              <a:endPara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 bwMode="auto">
          <a:xfrm flipH="1">
            <a:off x="4274252" y="1748814"/>
            <a:ext cx="3532800" cy="476612"/>
          </a:xfrm>
          <a:prstGeom prst="roundRect">
            <a:avLst>
              <a:gd name="adj" fmla="val 50000"/>
            </a:avLst>
          </a:prstGeom>
          <a:solidFill>
            <a:srgbClr val="112CB0"/>
          </a:solidFill>
          <a:ln>
            <a:noFill/>
          </a:ln>
          <a:effectLst/>
        </p:spPr>
        <p:txBody>
          <a:bodyPr lIns="48000" tIns="0" rIns="48000" bIns="0" rtlCol="0" anchor="ctr"/>
          <a:lstStyle/>
          <a:p>
            <a:pPr algn="ctr"/>
            <a:r>
              <a:rPr lang="ko-KR" altLang="en-US" sz="2267" b="1" spc="-5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분석가 직면 </a:t>
            </a:r>
            <a:r>
              <a:rPr lang="ko-KR" altLang="en-US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이슈</a:t>
            </a:r>
            <a:endParaRPr lang="en-US" altLang="ko-KR" sz="2267" b="1" spc="-5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4324351" y="2421566"/>
            <a:ext cx="3360373" cy="287323"/>
            <a:chOff x="530516" y="1867513"/>
            <a:chExt cx="2520279" cy="215492"/>
          </a:xfrm>
        </p:grpSpPr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 flipH="1">
              <a:off x="695303" y="1867513"/>
              <a:ext cx="2355492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Machine Learning </a:t>
              </a:r>
              <a:r>
                <a:rPr lang="ko-KR" altLang="en-US" sz="1867" b="1" spc="-133" baseline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오분류</a:t>
              </a:r>
              <a:endParaRPr lang="ko-KR" altLang="en-US" sz="1867" b="1" spc="-133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530516" y="1903169"/>
              <a:ext cx="113688" cy="11373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TextBox 50"/>
          <p:cNvSpPr txBox="1">
            <a:spLocks noChangeArrowheads="1"/>
          </p:cNvSpPr>
          <p:nvPr/>
        </p:nvSpPr>
        <p:spPr bwMode="auto">
          <a:xfrm>
            <a:off x="529133" y="1168098"/>
            <a:ext cx="10511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Imbalance (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클래스 불균형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문제 </a:t>
            </a:r>
            <a:r>
              <a:rPr lang="ko-KR" altLang="en-US" sz="20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해결을 어떻게 해야하는가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ko-KR" altLang="en-US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323360" y="3962813"/>
            <a:ext cx="3360373" cy="287323"/>
            <a:chOff x="530516" y="1867513"/>
            <a:chExt cx="2520279" cy="215492"/>
          </a:xfrm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 flipH="1">
              <a:off x="695303" y="1867513"/>
              <a:ext cx="2355492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Deep Learning </a:t>
              </a:r>
              <a:r>
                <a:rPr lang="ko-KR" altLang="en-US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기반 분류 한계</a:t>
              </a:r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530516" y="1903169"/>
              <a:ext cx="113688" cy="11373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ectangle 25"/>
          <p:cNvSpPr>
            <a:spLocks noChangeArrowheads="1"/>
          </p:cNvSpPr>
          <p:nvPr/>
        </p:nvSpPr>
        <p:spPr bwMode="auto">
          <a:xfrm flipH="1">
            <a:off x="4536910" y="4404419"/>
            <a:ext cx="3419985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소량 학습데이터로 가상 데이터를 생성하는 적대적 생성신경망</a:t>
            </a:r>
            <a:r>
              <a:rPr kumimoji="1"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(GAN)</a:t>
            </a: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도 실제로 대용량 필요 </a:t>
            </a:r>
            <a:r>
              <a:rPr kumimoji="1"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(1000</a:t>
            </a: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 이상</a:t>
            </a:r>
            <a:r>
              <a:rPr kumimoji="1"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kumimoji="1" lang="ko-KR" altLang="en-US" sz="16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 flipH="1">
            <a:off x="4535361" y="2827090"/>
            <a:ext cx="3419985" cy="85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lang="ko-KR" altLang="en-US" sz="1600" dirty="0">
                <a:solidFill>
                  <a:prstClr val="black"/>
                </a:solidFill>
              </a:rPr>
              <a:t>편향된 데이터로 인한 </a:t>
            </a:r>
            <a:r>
              <a:rPr lang="en-US" altLang="ko-KR" sz="1600" dirty="0">
                <a:solidFill>
                  <a:prstClr val="black"/>
                </a:solidFill>
              </a:rPr>
              <a:t>minority class </a:t>
            </a:r>
            <a:r>
              <a:rPr lang="ko-KR" altLang="en-US" sz="1600" dirty="0">
                <a:solidFill>
                  <a:prstClr val="black"/>
                </a:solidFill>
              </a:rPr>
              <a:t>학습 오류 빈번히 발생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defTabSz="592652" fontAlgn="base" latinLnBrk="0">
              <a:lnSpc>
                <a:spcPct val="110000"/>
              </a:lnSpc>
              <a:spcAft>
                <a:spcPts val="267"/>
              </a:spcAft>
              <a:tabLst>
                <a:tab pos="7530912" algn="l"/>
              </a:tabLst>
            </a:pPr>
            <a:r>
              <a:rPr lang="en-US" altLang="ko-KR" sz="1600" dirty="0">
                <a:solidFill>
                  <a:prstClr val="black"/>
                </a:solidFill>
              </a:rPr>
              <a:t>  (</a:t>
            </a:r>
            <a:r>
              <a:rPr lang="en-US" altLang="ko-KR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Accuracy: 0.962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345" y="3390245"/>
            <a:ext cx="3876485" cy="880667"/>
            <a:chOff x="675104" y="3653005"/>
            <a:chExt cx="3876485" cy="880667"/>
          </a:xfrm>
        </p:grpSpPr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 flipH="1">
              <a:off x="894820" y="3653005"/>
              <a:ext cx="3656769" cy="28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MES </a:t>
              </a: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발포데이터 불량 예측</a:t>
              </a:r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675104" y="3700545"/>
              <a:ext cx="151584" cy="15164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 flipH="1">
              <a:off x="697273" y="3991985"/>
              <a:ext cx="3171203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131227" indent="-131227" defTabSz="592652" fontAlgn="base" latinLnBrk="0">
                <a:lnSpc>
                  <a:spcPct val="110000"/>
                </a:lnSpc>
                <a:spcAft>
                  <a:spcPts val="267"/>
                </a:spcAft>
                <a:buFont typeface="Arial" panose="020B0604020202020204" pitchFamily="34" charset="0"/>
                <a:buChar char="•"/>
                <a:tabLst>
                  <a:tab pos="7530912" algn="l"/>
                </a:tabLst>
              </a:pP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kumimoji="1" lang="ko-KR" altLang="en-US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발포데이터 분석으로 양불 판정 </a:t>
              </a: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(19556 : 64)</a:t>
              </a:r>
              <a:endPara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 bwMode="auto">
          <a:xfrm flipH="1">
            <a:off x="8112224" y="1748814"/>
            <a:ext cx="3532800" cy="476612"/>
          </a:xfrm>
          <a:prstGeom prst="roundRect">
            <a:avLst>
              <a:gd name="adj" fmla="val 50000"/>
            </a:avLst>
          </a:prstGeom>
          <a:solidFill>
            <a:srgbClr val="112CB0"/>
          </a:solidFill>
          <a:ln>
            <a:noFill/>
          </a:ln>
          <a:effectLst/>
        </p:spPr>
        <p:txBody>
          <a:bodyPr lIns="48000" tIns="0" rIns="48000" bIns="0" rtlCol="0" anchor="ctr"/>
          <a:lstStyle/>
          <a:p>
            <a:pPr algn="ctr"/>
            <a:r>
              <a:rPr lang="en-US" altLang="ko-KR" sz="2267" b="1" spc="-5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Known Solution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8258522" y="2376124"/>
            <a:ext cx="3360373" cy="287323"/>
            <a:chOff x="530516" y="1867513"/>
            <a:chExt cx="2520279" cy="215492"/>
          </a:xfrm>
        </p:grpSpPr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 flipH="1">
              <a:off x="695303" y="1867513"/>
              <a:ext cx="2355492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Minority Class </a:t>
              </a:r>
              <a:r>
                <a:rPr lang="ko-KR" altLang="en-US" sz="1867" b="1" spc="-133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데이터 생성 </a:t>
              </a: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30516" y="1903169"/>
              <a:ext cx="113688" cy="11373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Rectangle 25"/>
          <p:cNvSpPr>
            <a:spLocks noChangeArrowheads="1"/>
          </p:cNvSpPr>
          <p:nvPr/>
        </p:nvSpPr>
        <p:spPr bwMode="auto">
          <a:xfrm flipH="1">
            <a:off x="8469532" y="2781648"/>
            <a:ext cx="341998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새로운 유사 샘플 생성</a:t>
            </a:r>
            <a:endParaRPr kumimoji="1" lang="en-US" altLang="ko-KR" sz="1600" spc="-80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kumimoji="1"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SMOTE: interpolation </a:t>
            </a: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기반 유사 합성 샘플 생성</a:t>
            </a:r>
            <a:endParaRPr kumimoji="1" lang="en-US" altLang="ko-KR" sz="1600" spc="-80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31227" indent="-131227" defTabSz="592652" fontAlgn="base" latinLnBrk="0">
              <a:lnSpc>
                <a:spcPct val="110000"/>
              </a:lnSpc>
              <a:spcAft>
                <a:spcPts val="267"/>
              </a:spcAft>
              <a:buFont typeface="Arial" panose="020B0604020202020204" pitchFamily="34" charset="0"/>
              <a:buChar char="•"/>
              <a:tabLst>
                <a:tab pos="7530912" algn="l"/>
              </a:tabLst>
            </a:pPr>
            <a:r>
              <a:rPr kumimoji="1" lang="ko-KR" altLang="en-US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데이터 생성 알고리즘에 대한 활발한 연구 진행 중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410106" y="4218943"/>
            <a:ext cx="4079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“Self-</a:t>
            </a:r>
            <a:r>
              <a:rPr lang="en-US" altLang="ko-KR" sz="1200" dirty="0"/>
              <a:t>A Survey of Predictive Modelling under Imbalanced Distributions”</a:t>
            </a:r>
            <a:r>
              <a:rPr lang="en-US" altLang="ko-KR" sz="1200" i="1" dirty="0"/>
              <a:t>, </a:t>
            </a:r>
            <a:r>
              <a:rPr lang="en-US" altLang="ko-KR" sz="1200" dirty="0"/>
              <a:t>Paula </a:t>
            </a:r>
            <a:r>
              <a:rPr lang="en-US" altLang="ko-KR" sz="1200" dirty="0" err="1"/>
              <a:t>Branco</a:t>
            </a:r>
            <a:r>
              <a:rPr lang="en-US" altLang="ko-KR" sz="1200" i="1" dirty="0"/>
              <a:t>, </a:t>
            </a:r>
            <a:r>
              <a:rPr lang="en-US" altLang="ko-KR" sz="1200" dirty="0" err="1"/>
              <a:t>Lu´ıs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Torgo</a:t>
            </a:r>
            <a:r>
              <a:rPr lang="en-US" altLang="ko-KR" sz="1200" dirty="0"/>
              <a:t>, Rita P.</a:t>
            </a:r>
            <a:r>
              <a:rPr lang="en-US" altLang="ko-KR" sz="1200" i="1" dirty="0"/>
              <a:t>, 2015</a:t>
            </a:r>
            <a:endParaRPr lang="en-US" altLang="ko-KR" sz="1200" i="1" dirty="0">
              <a:latin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704372" y="5348214"/>
            <a:ext cx="2818063" cy="11253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66" y="4946027"/>
            <a:ext cx="1885167" cy="106519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83345" y="4322569"/>
            <a:ext cx="4022018" cy="609823"/>
            <a:chOff x="683345" y="4514273"/>
            <a:chExt cx="4022018" cy="609823"/>
          </a:xfrm>
        </p:grpSpPr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 flipH="1">
              <a:off x="903061" y="4514273"/>
              <a:ext cx="3656769" cy="28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>
              <a:lvl1pPr marL="139700" indent="-1397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444500" eaLnBrk="0" hangingPunct="0"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4445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kumimoji="1" sz="2500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fontAlgn="base" latinLnBrk="0" hangingPunct="1">
                <a:spcBef>
                  <a:spcPts val="533"/>
                </a:spcBef>
                <a:buClr>
                  <a:srgbClr val="4D4D4D"/>
                </a:buClr>
              </a:pPr>
              <a:r>
                <a:rPr lang="en-US" altLang="ko-KR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Galaxy Note </a:t>
              </a:r>
              <a:r>
                <a:rPr lang="ko-KR" altLang="en-US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불량 예측</a:t>
              </a:r>
              <a:r>
                <a:rPr lang="en-US" altLang="ko-KR" sz="1867" b="1" spc="-27" baseline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endParaRPr lang="ko-KR" altLang="en-US" sz="1867" b="1" spc="-27" baseline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Freeform 33"/>
            <p:cNvSpPr>
              <a:spLocks noEditPoints="1"/>
            </p:cNvSpPr>
            <p:nvPr/>
          </p:nvSpPr>
          <p:spPr bwMode="auto">
            <a:xfrm>
              <a:off x="683345" y="4561813"/>
              <a:ext cx="151584" cy="151640"/>
            </a:xfrm>
            <a:custGeom>
              <a:avLst/>
              <a:gdLst>
                <a:gd name="T0" fmla="*/ 220 w 440"/>
                <a:gd name="T1" fmla="*/ 0 h 441"/>
                <a:gd name="T2" fmla="*/ 0 w 440"/>
                <a:gd name="T3" fmla="*/ 220 h 441"/>
                <a:gd name="T4" fmla="*/ 220 w 440"/>
                <a:gd name="T5" fmla="*/ 441 h 441"/>
                <a:gd name="T6" fmla="*/ 440 w 440"/>
                <a:gd name="T7" fmla="*/ 220 h 441"/>
                <a:gd name="T8" fmla="*/ 220 w 440"/>
                <a:gd name="T9" fmla="*/ 0 h 441"/>
                <a:gd name="T10" fmla="*/ 200 w 440"/>
                <a:gd name="T11" fmla="*/ 330 h 441"/>
                <a:gd name="T12" fmla="*/ 93 w 440"/>
                <a:gd name="T13" fmla="*/ 222 h 441"/>
                <a:gd name="T14" fmla="*/ 120 w 440"/>
                <a:gd name="T15" fmla="*/ 200 h 441"/>
                <a:gd name="T16" fmla="*/ 182 w 440"/>
                <a:gd name="T17" fmla="*/ 248 h 441"/>
                <a:gd name="T18" fmla="*/ 341 w 440"/>
                <a:gd name="T19" fmla="*/ 111 h 441"/>
                <a:gd name="T20" fmla="*/ 347 w 440"/>
                <a:gd name="T21" fmla="*/ 126 h 441"/>
                <a:gd name="T22" fmla="*/ 200 w 440"/>
                <a:gd name="T23" fmla="*/ 3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0" h="441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cubicBezTo>
                    <a:pt x="342" y="441"/>
                    <a:pt x="440" y="342"/>
                    <a:pt x="440" y="220"/>
                  </a:cubicBezTo>
                  <a:cubicBezTo>
                    <a:pt x="440" y="99"/>
                    <a:pt x="342" y="0"/>
                    <a:pt x="220" y="0"/>
                  </a:cubicBezTo>
                  <a:close/>
                  <a:moveTo>
                    <a:pt x="200" y="330"/>
                  </a:moveTo>
                  <a:cubicBezTo>
                    <a:pt x="93" y="222"/>
                    <a:pt x="93" y="222"/>
                    <a:pt x="93" y="222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82" y="248"/>
                    <a:pt x="182" y="248"/>
                    <a:pt x="182" y="248"/>
                  </a:cubicBezTo>
                  <a:cubicBezTo>
                    <a:pt x="207" y="218"/>
                    <a:pt x="263" y="158"/>
                    <a:pt x="341" y="111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276" y="191"/>
                    <a:pt x="218" y="283"/>
                    <a:pt x="200" y="3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Rectangle 25"/>
            <p:cNvSpPr>
              <a:spLocks noChangeArrowheads="1"/>
            </p:cNvSpPr>
            <p:nvPr/>
          </p:nvSpPr>
          <p:spPr bwMode="auto">
            <a:xfrm flipH="1">
              <a:off x="705515" y="4853253"/>
              <a:ext cx="3999848" cy="270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131227" indent="-131227" defTabSz="592652" fontAlgn="base" latinLnBrk="0">
                <a:lnSpc>
                  <a:spcPct val="110000"/>
                </a:lnSpc>
                <a:spcAft>
                  <a:spcPts val="267"/>
                </a:spcAft>
                <a:buFont typeface="Arial" panose="020B0604020202020204" pitchFamily="34" charset="0"/>
                <a:buChar char="•"/>
                <a:tabLst>
                  <a:tab pos="7530912" algn="l"/>
                </a:tabLst>
              </a:pPr>
              <a:r>
                <a:rPr kumimoji="1" lang="ko-KR" altLang="en-US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제품 시장 불량 판정 </a:t>
              </a:r>
              <a:r>
                <a:rPr kumimoji="1" lang="en-US" altLang="ko-KR" sz="160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(700000 : 27)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35537" y="5022663"/>
            <a:ext cx="2970499" cy="1712245"/>
            <a:chOff x="791387" y="5488348"/>
            <a:chExt cx="2970499" cy="1709409"/>
          </a:xfrm>
        </p:grpSpPr>
        <p:pic>
          <p:nvPicPr>
            <p:cNvPr id="40" name="Picture 2" descr="refrigerator samsung 이미지 검색결과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87" y="5492060"/>
              <a:ext cx="960000" cy="1705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microphone icon png 이미지 검색결과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6194" y="5582280"/>
              <a:ext cx="655692" cy="6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713" y="5488348"/>
              <a:ext cx="1241481" cy="91717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6994" y="6533152"/>
              <a:ext cx="1010118" cy="664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451" y="5116751"/>
            <a:ext cx="1630443" cy="10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_RVuoJRSECGIA5ek3mw7w"/>
</p:tagLst>
</file>

<file path=ppt/theme/theme1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11139</TotalTime>
  <Words>3125</Words>
  <Application>Microsoft Office PowerPoint</Application>
  <PresentationFormat>와이드스크린</PresentationFormat>
  <Paragraphs>558</Paragraphs>
  <Slides>51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71" baseType="lpstr">
      <vt:lpstr>Nanum Gothic</vt:lpstr>
      <vt:lpstr>Noto Serif KR</vt:lpstr>
      <vt:lpstr>SharpSansNo1</vt:lpstr>
      <vt:lpstr>나눔고딕</vt:lpstr>
      <vt:lpstr>나눔스퀘어</vt:lpstr>
      <vt:lpstr>나눔스퀘어 Bold</vt:lpstr>
      <vt:lpstr>나눔스퀘어 ExtraBold</vt:lpstr>
      <vt:lpstr>나눔스퀘어_ac Bold</vt:lpstr>
      <vt:lpstr>맑은 고딕</vt:lpstr>
      <vt:lpstr>삼성긴고딕 Bold</vt:lpstr>
      <vt:lpstr>삼성긴고딕 Medium</vt:lpstr>
      <vt:lpstr>Arial</vt:lpstr>
      <vt:lpstr>Calibri</vt:lpstr>
      <vt:lpstr>Cambria Math</vt:lpstr>
      <vt:lpstr>Segoe UI</vt:lpstr>
      <vt:lpstr>Times New Roman</vt:lpstr>
      <vt:lpstr>Verdana</vt:lpstr>
      <vt:lpstr>Wingdings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Setup a Python Environment for something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freenak@gmail.com</cp:lastModifiedBy>
  <cp:revision>631</cp:revision>
  <dcterms:created xsi:type="dcterms:W3CDTF">2020-02-25T07:30:12Z</dcterms:created>
  <dcterms:modified xsi:type="dcterms:W3CDTF">2025-05-31T06:27:16Z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FLCMData">
    <vt:lpwstr>03FDDF2069CC0E790C06648A998E2CEE1BF0D1A9812894B06DEB7B369DC0AF06709CE6FF9297D518BA4FEC9F9A792BBB371D431F9286869C1627B5F846B05682</vt:lpwstr>
  </property>
</Properties>
</file>